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1.xml" ContentType="application/vnd.openxmlformats-officedocument.presentationml.tags+xml"/>
  <Override PartName="/ppt/notesSlides/notesSlide12.xml" ContentType="application/vnd.openxmlformats-officedocument.presentationml.notesSlide+xml"/>
  <Override PartName="/ppt/media/audio1.bin" ContentType="audio/unknown"/>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notesSlides/notesSlide28.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embeddings/oleObject1.bin" ContentType="application/vnd.openxmlformats-officedocument.oleObject"/>
  <Override PartName="/ppt/notesSlides/notesSlide3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embeddings/oleObject2.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4"/>
  </p:notesMasterIdLst>
  <p:handoutMasterIdLst>
    <p:handoutMasterId r:id="rId55"/>
  </p:handoutMasterIdLst>
  <p:sldIdLst>
    <p:sldId id="299" r:id="rId2"/>
    <p:sldId id="405" r:id="rId3"/>
    <p:sldId id="477" r:id="rId4"/>
    <p:sldId id="478" r:id="rId5"/>
    <p:sldId id="479" r:id="rId6"/>
    <p:sldId id="480" r:id="rId7"/>
    <p:sldId id="481" r:id="rId8"/>
    <p:sldId id="482" r:id="rId9"/>
    <p:sldId id="483" r:id="rId10"/>
    <p:sldId id="484" r:id="rId11"/>
    <p:sldId id="485" r:id="rId12"/>
    <p:sldId id="486" r:id="rId13"/>
    <p:sldId id="487" r:id="rId14"/>
    <p:sldId id="488" r:id="rId15"/>
    <p:sldId id="490" r:id="rId16"/>
    <p:sldId id="491" r:id="rId17"/>
    <p:sldId id="492" r:id="rId18"/>
    <p:sldId id="493" r:id="rId19"/>
    <p:sldId id="494" r:id="rId20"/>
    <p:sldId id="495" r:id="rId21"/>
    <p:sldId id="498" r:id="rId22"/>
    <p:sldId id="499" r:id="rId23"/>
    <p:sldId id="500" r:id="rId24"/>
    <p:sldId id="501" r:id="rId25"/>
    <p:sldId id="502" r:id="rId26"/>
    <p:sldId id="503" r:id="rId27"/>
    <p:sldId id="504" r:id="rId28"/>
    <p:sldId id="505" r:id="rId29"/>
    <p:sldId id="496" r:id="rId30"/>
    <p:sldId id="506" r:id="rId31"/>
    <p:sldId id="507" r:id="rId32"/>
    <p:sldId id="508" r:id="rId33"/>
    <p:sldId id="509" r:id="rId34"/>
    <p:sldId id="510" r:id="rId35"/>
    <p:sldId id="497" r:id="rId36"/>
    <p:sldId id="511" r:id="rId37"/>
    <p:sldId id="512" r:id="rId38"/>
    <p:sldId id="513" r:id="rId39"/>
    <p:sldId id="514" r:id="rId40"/>
    <p:sldId id="454" r:id="rId41"/>
    <p:sldId id="455" r:id="rId42"/>
    <p:sldId id="456" r:id="rId43"/>
    <p:sldId id="458" r:id="rId44"/>
    <p:sldId id="468" r:id="rId45"/>
    <p:sldId id="518" r:id="rId46"/>
    <p:sldId id="519" r:id="rId47"/>
    <p:sldId id="515" r:id="rId48"/>
    <p:sldId id="516" r:id="rId49"/>
    <p:sldId id="520" r:id="rId50"/>
    <p:sldId id="521" r:id="rId51"/>
    <p:sldId id="522" r:id="rId52"/>
    <p:sldId id="473" r:id="rId53"/>
  </p:sldIdLst>
  <p:sldSz cx="9144000" cy="6858000" type="screen4x3"/>
  <p:notesSz cx="6669088" cy="9918700"/>
  <p:defaultText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 Lintzer" initials="M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388"/>
    <a:srgbClr val="FF6F4C"/>
    <a:srgbClr val="FF3399"/>
    <a:srgbClr val="FFFF66"/>
    <a:srgbClr val="00FFFF"/>
    <a:srgbClr val="449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64931" autoAdjust="0"/>
  </p:normalViewPr>
  <p:slideViewPr>
    <p:cSldViewPr>
      <p:cViewPr>
        <p:scale>
          <a:sx n="85" d="100"/>
          <a:sy n="85" d="100"/>
        </p:scale>
        <p:origin x="-1760" y="64"/>
      </p:cViewPr>
      <p:guideLst>
        <p:guide orient="horz" pos="2160"/>
        <p:guide pos="2880"/>
      </p:guideLst>
    </p:cSldViewPr>
  </p:slideViewPr>
  <p:outlineViewPr>
    <p:cViewPr>
      <p:scale>
        <a:sx n="33" d="100"/>
        <a:sy n="33" d="100"/>
      </p:scale>
      <p:origin x="0" y="642"/>
    </p:cViewPr>
  </p:outlineViewPr>
  <p:notesTextViewPr>
    <p:cViewPr>
      <p:scale>
        <a:sx n="1" d="1"/>
        <a:sy n="1" d="1"/>
      </p:scale>
      <p:origin x="0" y="0"/>
    </p:cViewPr>
  </p:notesTextViewPr>
  <p:sorterViewPr>
    <p:cViewPr>
      <p:scale>
        <a:sx n="66" d="100"/>
        <a:sy n="66" d="100"/>
      </p:scale>
      <p:origin x="0" y="1284"/>
    </p:cViewPr>
  </p:sorterViewPr>
  <p:notesViewPr>
    <p:cSldViewPr>
      <p:cViewPr varScale="1">
        <p:scale>
          <a:sx n="52" d="100"/>
          <a:sy n="52" d="100"/>
        </p:scale>
        <p:origin x="-2940" y="-84"/>
      </p:cViewPr>
      <p:guideLst>
        <p:guide orient="horz" pos="3123"/>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pheller\PH%20Local\Colombia\Figures%20for%20Colombia%20NOC%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pheller\PH%20Local\Colombia\Figures%20for%20Colombia%20NOC%20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pheller\Documents\PH%20Local\Mexico\Figures%20for%20Patrick%20Contribution%20to%20Dani%20Mexico%20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pheller\PH%20Local\Colombia\Figures%20for%20Colombia%20NOC%20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orjdari\Documents\Revenue%20Watch\RGI\RGI%20Index%20Datafile.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Nyfs\rwi$\Themes\Revenue%20Watch%20Index%202010\Revenue%20Watch%20Index%202012\Data%20for%20RWI%20index%202012\RWI%20index%202012%20data\Data%20by%20topic\SOC%20and%20transfers%20tables%20for%20Adelia.xlsx" TargetMode="External"/><Relationship Id="rId3"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err="1" smtClean="0"/>
              <a:t>Газрын</a:t>
            </a:r>
            <a:r>
              <a:rPr lang="en-US" dirty="0" smtClean="0"/>
              <a:t> </a:t>
            </a:r>
            <a:r>
              <a:rPr lang="en-US" dirty="0" err="1" smtClean="0"/>
              <a:t>тосны</a:t>
            </a:r>
            <a:r>
              <a:rPr lang="en-US" dirty="0" smtClean="0"/>
              <a:t> </a:t>
            </a:r>
            <a:r>
              <a:rPr lang="en-US" dirty="0" err="1" smtClean="0"/>
              <a:t>дэлхийн</a:t>
            </a:r>
            <a:r>
              <a:rPr lang="en-US" dirty="0" smtClean="0"/>
              <a:t> </a:t>
            </a:r>
            <a:r>
              <a:rPr lang="en-US" dirty="0" err="1" smtClean="0"/>
              <a:t>үйлдвэрлэлийн</a:t>
            </a:r>
            <a:r>
              <a:rPr lang="en-US" baseline="0" dirty="0" smtClean="0"/>
              <a:t> </a:t>
            </a:r>
            <a:r>
              <a:rPr lang="en-US" baseline="0" dirty="0" err="1" smtClean="0"/>
              <a:t>хяналт</a:t>
            </a:r>
            <a:endParaRPr lang="en-US" dirty="0"/>
          </a:p>
        </c:rich>
      </c:tx>
      <c:layout/>
      <c:overlay val="0"/>
    </c:title>
    <c:autoTitleDeleted val="0"/>
    <c:plotArea>
      <c:layout/>
      <c:pieChart>
        <c:varyColors val="1"/>
        <c:ser>
          <c:idx val="0"/>
          <c:order val="0"/>
          <c:dLbls>
            <c:dLblPos val="ctr"/>
            <c:showLegendKey val="0"/>
            <c:showVal val="1"/>
            <c:showCatName val="0"/>
            <c:showSerName val="0"/>
            <c:showPercent val="0"/>
            <c:showBubbleSize val="0"/>
            <c:showLeaderLines val="1"/>
          </c:dLbls>
          <c:cat>
            <c:strRef>
              <c:f>Sheet1!$A$20:$A$21</c:f>
              <c:strCache>
                <c:ptCount val="2"/>
                <c:pt idx="0">
                  <c:v>National Oil Companies</c:v>
                </c:pt>
                <c:pt idx="1">
                  <c:v>Private Oil Companies</c:v>
                </c:pt>
              </c:strCache>
            </c:strRef>
          </c:cat>
          <c:val>
            <c:numRef>
              <c:f>Sheet1!$B$20:$B$21</c:f>
              <c:numCache>
                <c:formatCode>0%</c:formatCode>
                <c:ptCount val="2"/>
                <c:pt idx="0">
                  <c:v>0.75</c:v>
                </c:pt>
                <c:pt idx="1">
                  <c:v>0.25</c:v>
                </c:pt>
              </c:numCache>
            </c:numRef>
          </c:val>
        </c:ser>
        <c:dLbls>
          <c:dLblPos val="ctr"/>
          <c:showLegendKey val="0"/>
          <c:showVal val="1"/>
          <c:showCatName val="0"/>
          <c:showSerName val="0"/>
          <c:showPercent val="0"/>
          <c:showBubbleSize val="0"/>
          <c:showLeaderLines val="1"/>
        </c:dLbls>
        <c:firstSliceAng val="0"/>
      </c:pieChart>
    </c:plotArea>
    <c:legend>
      <c:legendPos val="b"/>
      <c:layout/>
      <c:overlay val="0"/>
    </c:legend>
    <c:plotVisOnly val="1"/>
    <c:dispBlanksAs val="gap"/>
    <c:showDLblsOverMax val="0"/>
  </c:chart>
  <c:spPr>
    <a:ln>
      <a:solidFill>
        <a:srgbClr val="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err="1" smtClean="0"/>
              <a:t>Газрын</a:t>
            </a:r>
            <a:r>
              <a:rPr lang="en-US" dirty="0" smtClean="0"/>
              <a:t> </a:t>
            </a:r>
            <a:r>
              <a:rPr lang="en-US" dirty="0" err="1" smtClean="0"/>
              <a:t>тосны</a:t>
            </a:r>
            <a:r>
              <a:rPr lang="en-US" dirty="0" smtClean="0"/>
              <a:t> </a:t>
            </a:r>
            <a:r>
              <a:rPr lang="en-US" dirty="0" err="1" smtClean="0"/>
              <a:t>дэлхийн</a:t>
            </a:r>
            <a:r>
              <a:rPr lang="en-US" baseline="0" dirty="0" smtClean="0"/>
              <a:t> </a:t>
            </a:r>
            <a:r>
              <a:rPr lang="en-US" baseline="0" dirty="0" err="1" smtClean="0"/>
              <a:t>нөөцийн</a:t>
            </a:r>
            <a:r>
              <a:rPr lang="en-US" baseline="0" dirty="0" smtClean="0"/>
              <a:t> </a:t>
            </a:r>
            <a:r>
              <a:rPr lang="en-US" baseline="0" dirty="0" err="1" smtClean="0"/>
              <a:t>хяналт</a:t>
            </a:r>
            <a:endParaRPr lang="en-US" dirty="0"/>
          </a:p>
        </c:rich>
      </c:tx>
      <c:layout/>
      <c:overlay val="0"/>
    </c:title>
    <c:autoTitleDeleted val="0"/>
    <c:plotArea>
      <c:layout/>
      <c:pieChart>
        <c:varyColors val="1"/>
        <c:ser>
          <c:idx val="0"/>
          <c:order val="0"/>
          <c:dLbls>
            <c:dLblPos val="ctr"/>
            <c:showLegendKey val="0"/>
            <c:showVal val="1"/>
            <c:showCatName val="0"/>
            <c:showSerName val="0"/>
            <c:showPercent val="0"/>
            <c:showBubbleSize val="0"/>
            <c:showLeaderLines val="1"/>
          </c:dLbls>
          <c:cat>
            <c:strRef>
              <c:f>Sheet1!$A$3:$A$4</c:f>
              <c:strCache>
                <c:ptCount val="2"/>
                <c:pt idx="0">
                  <c:v>National Oil Companies</c:v>
                </c:pt>
                <c:pt idx="1">
                  <c:v>Private Oil Companies</c:v>
                </c:pt>
              </c:strCache>
            </c:strRef>
          </c:cat>
          <c:val>
            <c:numRef>
              <c:f>Sheet1!$B$3:$B$4</c:f>
              <c:numCache>
                <c:formatCode>0%</c:formatCode>
                <c:ptCount val="2"/>
                <c:pt idx="0">
                  <c:v>0.9</c:v>
                </c:pt>
                <c:pt idx="1">
                  <c:v>0.1</c:v>
                </c:pt>
              </c:numCache>
            </c:numRef>
          </c:val>
        </c:ser>
        <c:dLbls>
          <c:dLblPos val="ctr"/>
          <c:showLegendKey val="0"/>
          <c:showVal val="1"/>
          <c:showCatName val="0"/>
          <c:showSerName val="0"/>
          <c:showPercent val="0"/>
          <c:showBubbleSize val="0"/>
          <c:showLeaderLines val="1"/>
        </c:dLbls>
        <c:firstSliceAng val="0"/>
      </c:pieChart>
    </c:plotArea>
    <c:legend>
      <c:legendPos val="b"/>
      <c:layout/>
      <c:overlay val="0"/>
    </c:legend>
    <c:plotVisOnly val="1"/>
    <c:dispBlanksAs val="gap"/>
    <c:showDLblsOverMax val="0"/>
  </c:chart>
  <c:spPr>
    <a:ln>
      <a:solidFill>
        <a:srgbClr val="00000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err="1" smtClean="0"/>
              <a:t>Petronas-ын</a:t>
            </a:r>
            <a:r>
              <a:rPr lang="en-US" dirty="0" smtClean="0"/>
              <a:t> </a:t>
            </a:r>
            <a:r>
              <a:rPr lang="en-US" dirty="0" err="1" smtClean="0"/>
              <a:t>ногдол</a:t>
            </a:r>
            <a:r>
              <a:rPr lang="en-US" dirty="0" smtClean="0"/>
              <a:t> </a:t>
            </a:r>
            <a:r>
              <a:rPr lang="en-US" dirty="0" err="1" smtClean="0"/>
              <a:t>ашиг</a:t>
            </a:r>
            <a:r>
              <a:rPr lang="en-US" dirty="0" smtClean="0"/>
              <a:t> </a:t>
            </a:r>
            <a:r>
              <a:rPr lang="en-US" dirty="0" err="1" smtClean="0"/>
              <a:t>төлөлт</a:t>
            </a:r>
            <a:r>
              <a:rPr lang="en-US" dirty="0" smtClean="0"/>
              <a:t> </a:t>
            </a:r>
            <a:r>
              <a:rPr lang="en-US" dirty="0" err="1" smtClean="0"/>
              <a:t>цэвэр</a:t>
            </a:r>
            <a:r>
              <a:rPr lang="en-US" baseline="0" dirty="0" smtClean="0"/>
              <a:t> </a:t>
            </a:r>
            <a:r>
              <a:rPr lang="en-US" baseline="0" dirty="0" err="1" smtClean="0"/>
              <a:t>ашгийн</a:t>
            </a:r>
            <a:r>
              <a:rPr lang="en-US" baseline="0" dirty="0" smtClean="0"/>
              <a:t> </a:t>
            </a:r>
            <a:r>
              <a:rPr lang="en-US" baseline="0" dirty="0" err="1" smtClean="0"/>
              <a:t>хувиар</a:t>
            </a:r>
            <a:endParaRPr lang="en-US" dirty="0"/>
          </a:p>
        </c:rich>
      </c:tx>
      <c:layout/>
      <c:overlay val="0"/>
    </c:title>
    <c:autoTitleDeleted val="0"/>
    <c:plotArea>
      <c:layout/>
      <c:lineChart>
        <c:grouping val="standard"/>
        <c:varyColors val="0"/>
        <c:ser>
          <c:idx val="0"/>
          <c:order val="0"/>
          <c:tx>
            <c:strRef>
              <c:f>Sheet1!$C$2</c:f>
              <c:strCache>
                <c:ptCount val="1"/>
                <c:pt idx="0">
                  <c:v>Petronras dividend payout as % of net revenue</c:v>
                </c:pt>
              </c:strCache>
            </c:strRef>
          </c:tx>
          <c:cat>
            <c:numRef>
              <c:f>Sheet1!$B$3:$B$6</c:f>
              <c:numCache>
                <c:formatCode>General</c:formatCode>
                <c:ptCount val="4"/>
                <c:pt idx="0">
                  <c:v>2009.0</c:v>
                </c:pt>
                <c:pt idx="1">
                  <c:v>2010.0</c:v>
                </c:pt>
                <c:pt idx="2">
                  <c:v>2011.0</c:v>
                </c:pt>
                <c:pt idx="3">
                  <c:v>2012.0</c:v>
                </c:pt>
              </c:numCache>
            </c:numRef>
          </c:cat>
          <c:val>
            <c:numRef>
              <c:f>Sheet1!$C$3:$C$6</c:f>
              <c:numCache>
                <c:formatCode>General</c:formatCode>
                <c:ptCount val="4"/>
                <c:pt idx="0">
                  <c:v>57.0</c:v>
                </c:pt>
                <c:pt idx="1">
                  <c:v>74.0</c:v>
                </c:pt>
                <c:pt idx="2">
                  <c:v>61.0</c:v>
                </c:pt>
                <c:pt idx="3">
                  <c:v>56.0</c:v>
                </c:pt>
              </c:numCache>
            </c:numRef>
          </c:val>
          <c:smooth val="0"/>
        </c:ser>
        <c:dLbls>
          <c:showLegendKey val="0"/>
          <c:showVal val="0"/>
          <c:showCatName val="0"/>
          <c:showSerName val="0"/>
          <c:showPercent val="0"/>
          <c:showBubbleSize val="0"/>
        </c:dLbls>
        <c:marker val="1"/>
        <c:smooth val="0"/>
        <c:axId val="583289096"/>
        <c:axId val="583292104"/>
      </c:lineChart>
      <c:catAx>
        <c:axId val="583289096"/>
        <c:scaling>
          <c:orientation val="minMax"/>
        </c:scaling>
        <c:delete val="0"/>
        <c:axPos val="b"/>
        <c:numFmt formatCode="General" sourceLinked="1"/>
        <c:majorTickMark val="out"/>
        <c:minorTickMark val="none"/>
        <c:tickLblPos val="nextTo"/>
        <c:crossAx val="583292104"/>
        <c:crossesAt val="0.0"/>
        <c:auto val="1"/>
        <c:lblAlgn val="ctr"/>
        <c:lblOffset val="100"/>
        <c:noMultiLvlLbl val="0"/>
      </c:catAx>
      <c:valAx>
        <c:axId val="583292104"/>
        <c:scaling>
          <c:orientation val="minMax"/>
          <c:min val="50.0"/>
        </c:scaling>
        <c:delete val="0"/>
        <c:axPos val="l"/>
        <c:majorGridlines/>
        <c:numFmt formatCode="General" sourceLinked="1"/>
        <c:majorTickMark val="out"/>
        <c:minorTickMark val="none"/>
        <c:tickLblPos val="nextTo"/>
        <c:crossAx val="583289096"/>
        <c:crosses val="autoZero"/>
        <c:crossBetween val="between"/>
      </c:valAx>
    </c:plotArea>
    <c:plotVisOnly val="1"/>
    <c:dispBlanksAs val="gap"/>
    <c:showDLblsOverMax val="0"/>
  </c:chart>
  <c:spPr>
    <a:ln>
      <a:solidFill>
        <a:schemeClr val="tx1"/>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24628171479"/>
          <c:y val="0.0745487022455526"/>
          <c:w val="0.710748468941382"/>
          <c:h val="0.832619568387285"/>
        </c:manualLayout>
      </c:layout>
      <c:barChart>
        <c:barDir val="col"/>
        <c:grouping val="clustered"/>
        <c:varyColors val="0"/>
        <c:ser>
          <c:idx val="0"/>
          <c:order val="0"/>
          <c:spPr>
            <a:solidFill>
              <a:srgbClr val="00B0F0"/>
            </a:solidFill>
          </c:spPr>
          <c:invertIfNegative val="0"/>
          <c:cat>
            <c:strRef>
              <c:f>Sheet1!$A$51:$A$52</c:f>
              <c:strCache>
                <c:ptCount val="2"/>
                <c:pt idx="0">
                  <c:v>Social Programs</c:v>
                </c:pt>
                <c:pt idx="1">
                  <c:v>"Operating Assets"</c:v>
                </c:pt>
              </c:strCache>
            </c:strRef>
          </c:cat>
          <c:val>
            <c:numRef>
              <c:f>Sheet1!$B$51:$B$52</c:f>
              <c:numCache>
                <c:formatCode>0.00_);[Red]\(0.00\)</c:formatCode>
                <c:ptCount val="2"/>
                <c:pt idx="0">
                  <c:v>4.35</c:v>
                </c:pt>
                <c:pt idx="1">
                  <c:v>2.99</c:v>
                </c:pt>
              </c:numCache>
            </c:numRef>
          </c:val>
        </c:ser>
        <c:dLbls>
          <c:showLegendKey val="0"/>
          <c:showVal val="0"/>
          <c:showCatName val="0"/>
          <c:showSerName val="0"/>
          <c:showPercent val="0"/>
          <c:showBubbleSize val="0"/>
        </c:dLbls>
        <c:gapWidth val="150"/>
        <c:axId val="665975176"/>
        <c:axId val="665849064"/>
      </c:barChart>
      <c:catAx>
        <c:axId val="665975176"/>
        <c:scaling>
          <c:orientation val="minMax"/>
        </c:scaling>
        <c:delete val="0"/>
        <c:axPos val="b"/>
        <c:majorTickMark val="out"/>
        <c:minorTickMark val="none"/>
        <c:tickLblPos val="nextTo"/>
        <c:crossAx val="665849064"/>
        <c:crosses val="autoZero"/>
        <c:auto val="1"/>
        <c:lblAlgn val="ctr"/>
        <c:lblOffset val="100"/>
        <c:noMultiLvlLbl val="0"/>
      </c:catAx>
      <c:valAx>
        <c:axId val="665849064"/>
        <c:scaling>
          <c:orientation val="minMax"/>
        </c:scaling>
        <c:delete val="0"/>
        <c:axPos val="l"/>
        <c:majorGridlines/>
        <c:numFmt formatCode="0.00_);[Red]\(0.00\)" sourceLinked="1"/>
        <c:majorTickMark val="out"/>
        <c:minorTickMark val="none"/>
        <c:tickLblPos val="nextTo"/>
        <c:crossAx val="6659751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'4.Resource dependency'!$A$13</c:f>
              <c:strCache>
                <c:ptCount val="1"/>
                <c:pt idx="0">
                  <c:v>Баялаг ихтэй улс орон</c:v>
                </c:pt>
              </c:strCache>
            </c:strRef>
          </c:tx>
          <c:invertIfNegative val="0"/>
          <c:dLbls>
            <c:numFmt formatCode="#,##0" sourceLinked="0"/>
            <c:txPr>
              <a:bodyPr/>
              <a:lstStyle/>
              <a:p>
                <a:pPr>
                  <a:defRPr sz="1050"/>
                </a:pPr>
                <a:endParaRPr lang="en-US"/>
              </a:p>
            </c:txPr>
            <c:showLegendKey val="0"/>
            <c:showVal val="1"/>
            <c:showCatName val="0"/>
            <c:showSerName val="0"/>
            <c:showPercent val="0"/>
            <c:showBubbleSize val="0"/>
            <c:showLeaderLines val="0"/>
          </c:dLbls>
          <c:cat>
            <c:strRef>
              <c:f>'4.Resource dependency'!$B$12:$F$12</c:f>
              <c:strCache>
                <c:ptCount val="5"/>
                <c:pt idx="0">
                  <c:v>Нийт оноо</c:v>
                </c:pt>
                <c:pt idx="1">
                  <c:v>Институци</c:v>
                </c:pt>
                <c:pt idx="2">
                  <c:v>Тайлагнал</c:v>
                </c:pt>
                <c:pt idx="3">
                  <c:v>Баталгаа</c:v>
                </c:pt>
                <c:pt idx="4">
                  <c:v>Орчин</c:v>
                </c:pt>
              </c:strCache>
            </c:strRef>
          </c:cat>
          <c:val>
            <c:numRef>
              <c:f>'4.Resource dependency'!$B$13:$F$13</c:f>
              <c:numCache>
                <c:formatCode>0.0</c:formatCode>
                <c:ptCount val="5"/>
                <c:pt idx="0">
                  <c:v>47.8674357795191</c:v>
                </c:pt>
                <c:pt idx="1">
                  <c:v>57.56284505032908</c:v>
                </c:pt>
                <c:pt idx="2">
                  <c:v>48.3387235068232</c:v>
                </c:pt>
                <c:pt idx="3">
                  <c:v>50.54355529472898</c:v>
                </c:pt>
                <c:pt idx="4">
                  <c:v>34.55333153889108</c:v>
                </c:pt>
              </c:numCache>
            </c:numRef>
          </c:val>
        </c:ser>
        <c:ser>
          <c:idx val="1"/>
          <c:order val="1"/>
          <c:tx>
            <c:strRef>
              <c:f>'4.Resource dependency'!$A$14</c:f>
              <c:strCache>
                <c:ptCount val="1"/>
                <c:pt idx="0">
                  <c:v>Баялаг ихтэй бус улс орон</c:v>
                </c:pt>
              </c:strCache>
            </c:strRef>
          </c:tx>
          <c:invertIfNegative val="0"/>
          <c:dLbls>
            <c:numFmt formatCode="#,##0" sourceLinked="0"/>
            <c:txPr>
              <a:bodyPr/>
              <a:lstStyle/>
              <a:p>
                <a:pPr>
                  <a:defRPr sz="1050"/>
                </a:pPr>
                <a:endParaRPr lang="en-US"/>
              </a:p>
            </c:txPr>
            <c:showLegendKey val="0"/>
            <c:showVal val="1"/>
            <c:showCatName val="0"/>
            <c:showSerName val="0"/>
            <c:showPercent val="0"/>
            <c:showBubbleSize val="0"/>
            <c:showLeaderLines val="0"/>
          </c:dLbls>
          <c:cat>
            <c:strRef>
              <c:f>'4.Resource dependency'!$B$12:$F$12</c:f>
              <c:strCache>
                <c:ptCount val="5"/>
                <c:pt idx="0">
                  <c:v>Нийт оноо</c:v>
                </c:pt>
                <c:pt idx="1">
                  <c:v>Институци</c:v>
                </c:pt>
                <c:pt idx="2">
                  <c:v>Тайлагнал</c:v>
                </c:pt>
                <c:pt idx="3">
                  <c:v>Баталгаа</c:v>
                </c:pt>
                <c:pt idx="4">
                  <c:v>Орчин</c:v>
                </c:pt>
              </c:strCache>
            </c:strRef>
          </c:cat>
          <c:val>
            <c:numRef>
              <c:f>'4.Resource dependency'!$B$14:$F$14</c:f>
              <c:numCache>
                <c:formatCode>0.0</c:formatCode>
                <c:ptCount val="5"/>
                <c:pt idx="0">
                  <c:v>57.16998254240808</c:v>
                </c:pt>
                <c:pt idx="1">
                  <c:v>62.7457965452848</c:v>
                </c:pt>
                <c:pt idx="2">
                  <c:v>53.89956243210557</c:v>
                </c:pt>
                <c:pt idx="3">
                  <c:v>62.8962550280112</c:v>
                </c:pt>
                <c:pt idx="4">
                  <c:v>52.40873627453335</c:v>
                </c:pt>
              </c:numCache>
            </c:numRef>
          </c:val>
        </c:ser>
        <c:dLbls>
          <c:showLegendKey val="0"/>
          <c:showVal val="0"/>
          <c:showCatName val="0"/>
          <c:showSerName val="0"/>
          <c:showPercent val="0"/>
          <c:showBubbleSize val="0"/>
        </c:dLbls>
        <c:gapWidth val="150"/>
        <c:axId val="740666664"/>
        <c:axId val="709803848"/>
      </c:barChart>
      <c:catAx>
        <c:axId val="740666664"/>
        <c:scaling>
          <c:orientation val="minMax"/>
        </c:scaling>
        <c:delete val="0"/>
        <c:axPos val="b"/>
        <c:majorTickMark val="out"/>
        <c:minorTickMark val="none"/>
        <c:tickLblPos val="nextTo"/>
        <c:txPr>
          <a:bodyPr/>
          <a:lstStyle/>
          <a:p>
            <a:pPr>
              <a:defRPr sz="1400"/>
            </a:pPr>
            <a:endParaRPr lang="en-US"/>
          </a:p>
        </c:txPr>
        <c:crossAx val="709803848"/>
        <c:crosses val="autoZero"/>
        <c:auto val="1"/>
        <c:lblAlgn val="ctr"/>
        <c:lblOffset val="100"/>
        <c:noMultiLvlLbl val="0"/>
      </c:catAx>
      <c:valAx>
        <c:axId val="709803848"/>
        <c:scaling>
          <c:orientation val="minMax"/>
          <c:max val="100.0"/>
        </c:scaling>
        <c:delete val="0"/>
        <c:axPos val="l"/>
        <c:majorGridlines/>
        <c:numFmt formatCode="0" sourceLinked="0"/>
        <c:majorTickMark val="out"/>
        <c:minorTickMark val="none"/>
        <c:tickLblPos val="nextTo"/>
        <c:txPr>
          <a:bodyPr/>
          <a:lstStyle/>
          <a:p>
            <a:pPr>
              <a:defRPr sz="1100"/>
            </a:pPr>
            <a:endParaRPr lang="en-US"/>
          </a:p>
        </c:txPr>
        <c:crossAx val="740666664"/>
        <c:crosses val="autoZero"/>
        <c:crossBetween val="between"/>
        <c:majorUnit val="20.0"/>
      </c:valAx>
    </c:plotArea>
    <c:legend>
      <c:legendPos val="t"/>
      <c:layout/>
      <c:overlay val="1"/>
      <c:txPr>
        <a:bodyPr/>
        <a:lstStyle/>
        <a:p>
          <a:pPr>
            <a:defRPr sz="1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0"/>
            <c:invertIfNegative val="0"/>
            <c:bubble3D val="0"/>
            <c:spPr>
              <a:solidFill>
                <a:srgbClr val="92D050"/>
              </a:solidFill>
            </c:spPr>
          </c:dPt>
          <c:dPt>
            <c:idx val="1"/>
            <c:invertIfNegative val="0"/>
            <c:bubble3D val="0"/>
            <c:spPr>
              <a:solidFill>
                <a:srgbClr val="92D050"/>
              </a:solidFill>
            </c:spPr>
          </c:dPt>
          <c:dPt>
            <c:idx val="2"/>
            <c:invertIfNegative val="0"/>
            <c:bubble3D val="0"/>
            <c:spPr>
              <a:solidFill>
                <a:srgbClr val="92D050"/>
              </a:solidFill>
            </c:spPr>
          </c:dPt>
          <c:dPt>
            <c:idx val="3"/>
            <c:invertIfNegative val="0"/>
            <c:bubble3D val="0"/>
            <c:spPr>
              <a:solidFill>
                <a:srgbClr val="92D050"/>
              </a:solidFill>
            </c:spPr>
          </c:dPt>
          <c:dPt>
            <c:idx val="4"/>
            <c:invertIfNegative val="0"/>
            <c:bubble3D val="0"/>
            <c:spPr>
              <a:solidFill>
                <a:srgbClr val="92D050"/>
              </a:solidFill>
            </c:spPr>
          </c:dPt>
          <c:dPt>
            <c:idx val="5"/>
            <c:invertIfNegative val="0"/>
            <c:bubble3D val="0"/>
            <c:spPr>
              <a:solidFill>
                <a:srgbClr val="92D050"/>
              </a:solidFill>
            </c:spPr>
          </c:dPt>
          <c:dPt>
            <c:idx val="6"/>
            <c:invertIfNegative val="0"/>
            <c:bubble3D val="0"/>
            <c:spPr>
              <a:solidFill>
                <a:srgbClr val="92D050"/>
              </a:solidFill>
            </c:spPr>
          </c:dPt>
          <c:dPt>
            <c:idx val="7"/>
            <c:invertIfNegative val="0"/>
            <c:bubble3D val="0"/>
            <c:spPr>
              <a:solidFill>
                <a:srgbClr val="92D050"/>
              </a:solidFill>
            </c:spPr>
          </c:dPt>
          <c:dPt>
            <c:idx val="8"/>
            <c:invertIfNegative val="0"/>
            <c:bubble3D val="0"/>
            <c:spPr>
              <a:solidFill>
                <a:srgbClr val="92D050"/>
              </a:solidFill>
            </c:spPr>
          </c:dPt>
          <c:dPt>
            <c:idx val="9"/>
            <c:invertIfNegative val="0"/>
            <c:bubble3D val="0"/>
            <c:spPr>
              <a:solidFill>
                <a:srgbClr val="92D050"/>
              </a:solidFill>
            </c:spPr>
          </c:dPt>
          <c:dPt>
            <c:idx val="10"/>
            <c:invertIfNegative val="0"/>
            <c:bubble3D val="0"/>
            <c:spPr>
              <a:solidFill>
                <a:srgbClr val="92D050"/>
              </a:solidFill>
            </c:spPr>
          </c:dPt>
          <c:dPt>
            <c:idx val="11"/>
            <c:invertIfNegative val="0"/>
            <c:bubble3D val="0"/>
            <c:spPr>
              <a:solidFill>
                <a:srgbClr val="92D050"/>
              </a:solidFill>
            </c:spPr>
          </c:dPt>
          <c:dPt>
            <c:idx val="12"/>
            <c:invertIfNegative val="0"/>
            <c:bubble3D val="0"/>
            <c:spPr>
              <a:solidFill>
                <a:srgbClr val="FFFF00"/>
              </a:solidFill>
            </c:spPr>
          </c:dPt>
          <c:dPt>
            <c:idx val="13"/>
            <c:invertIfNegative val="0"/>
            <c:bubble3D val="0"/>
            <c:spPr>
              <a:solidFill>
                <a:srgbClr val="FFFF00"/>
              </a:solidFill>
            </c:spPr>
          </c:dPt>
          <c:dPt>
            <c:idx val="14"/>
            <c:invertIfNegative val="0"/>
            <c:bubble3D val="0"/>
            <c:spPr>
              <a:solidFill>
                <a:srgbClr val="FFFF00"/>
              </a:solidFill>
            </c:spPr>
          </c:dPt>
          <c:dPt>
            <c:idx val="15"/>
            <c:invertIfNegative val="0"/>
            <c:bubble3D val="0"/>
            <c:spPr>
              <a:solidFill>
                <a:srgbClr val="FFFF00"/>
              </a:solidFill>
            </c:spPr>
          </c:dPt>
          <c:dPt>
            <c:idx val="16"/>
            <c:invertIfNegative val="0"/>
            <c:bubble3D val="0"/>
            <c:spPr>
              <a:solidFill>
                <a:srgbClr val="FFFF00"/>
              </a:solidFill>
            </c:spPr>
          </c:dPt>
          <c:dPt>
            <c:idx val="17"/>
            <c:invertIfNegative val="0"/>
            <c:bubble3D val="0"/>
            <c:spPr>
              <a:solidFill>
                <a:srgbClr val="FFFF00"/>
              </a:solidFill>
            </c:spPr>
          </c:dPt>
          <c:dPt>
            <c:idx val="18"/>
            <c:invertIfNegative val="0"/>
            <c:bubble3D val="0"/>
            <c:spPr>
              <a:solidFill>
                <a:srgbClr val="FFFF00"/>
              </a:solidFill>
            </c:spPr>
          </c:dPt>
          <c:dPt>
            <c:idx val="19"/>
            <c:invertIfNegative val="0"/>
            <c:bubble3D val="0"/>
            <c:spPr>
              <a:solidFill>
                <a:srgbClr val="FFFF00"/>
              </a:solidFill>
            </c:spPr>
          </c:dPt>
          <c:dPt>
            <c:idx val="20"/>
            <c:invertIfNegative val="0"/>
            <c:bubble3D val="0"/>
            <c:spPr>
              <a:solidFill>
                <a:srgbClr val="FFFF00"/>
              </a:solidFill>
            </c:spPr>
          </c:dPt>
          <c:dPt>
            <c:idx val="21"/>
            <c:invertIfNegative val="0"/>
            <c:bubble3D val="0"/>
            <c:spPr>
              <a:solidFill>
                <a:srgbClr val="FFC000"/>
              </a:solidFill>
            </c:spPr>
          </c:dPt>
          <c:dPt>
            <c:idx val="22"/>
            <c:invertIfNegative val="0"/>
            <c:bubble3D val="0"/>
            <c:spPr>
              <a:solidFill>
                <a:srgbClr val="FFC000"/>
              </a:solidFill>
            </c:spPr>
          </c:dPt>
          <c:dPt>
            <c:idx val="23"/>
            <c:invertIfNegative val="0"/>
            <c:bubble3D val="0"/>
            <c:spPr>
              <a:solidFill>
                <a:srgbClr val="FFC000"/>
              </a:solidFill>
            </c:spPr>
          </c:dPt>
          <c:dPt>
            <c:idx val="24"/>
            <c:invertIfNegative val="0"/>
            <c:bubble3D val="0"/>
            <c:spPr>
              <a:solidFill>
                <a:srgbClr val="FFC000"/>
              </a:solidFill>
            </c:spPr>
          </c:dPt>
          <c:dPt>
            <c:idx val="25"/>
            <c:invertIfNegative val="0"/>
            <c:bubble3D val="0"/>
            <c:spPr>
              <a:solidFill>
                <a:srgbClr val="FFC000"/>
              </a:solidFill>
            </c:spPr>
          </c:dPt>
          <c:dPt>
            <c:idx val="26"/>
            <c:invertIfNegative val="0"/>
            <c:bubble3D val="0"/>
            <c:spPr>
              <a:solidFill>
                <a:srgbClr val="FFC000"/>
              </a:solidFill>
            </c:spPr>
          </c:dPt>
          <c:dPt>
            <c:idx val="27"/>
            <c:invertIfNegative val="0"/>
            <c:bubble3D val="0"/>
            <c:spPr>
              <a:solidFill>
                <a:srgbClr val="FF0000"/>
              </a:solidFill>
            </c:spPr>
          </c:dPt>
          <c:dPt>
            <c:idx val="28"/>
            <c:invertIfNegative val="0"/>
            <c:bubble3D val="0"/>
            <c:spPr>
              <a:solidFill>
                <a:srgbClr val="FF0000"/>
              </a:solidFill>
            </c:spPr>
          </c:dPt>
          <c:dPt>
            <c:idx val="29"/>
            <c:invertIfNegative val="0"/>
            <c:bubble3D val="0"/>
            <c:spPr>
              <a:solidFill>
                <a:srgbClr val="FF0000"/>
              </a:solidFill>
            </c:spPr>
          </c:dPt>
          <c:dPt>
            <c:idx val="30"/>
            <c:invertIfNegative val="0"/>
            <c:bubble3D val="0"/>
            <c:spPr>
              <a:solidFill>
                <a:srgbClr val="FF0000"/>
              </a:solidFill>
            </c:spPr>
          </c:dPt>
          <c:dPt>
            <c:idx val="31"/>
            <c:invertIfNegative val="0"/>
            <c:bubble3D val="0"/>
            <c:spPr>
              <a:solidFill>
                <a:srgbClr val="FF0000"/>
              </a:solidFill>
            </c:spPr>
          </c:dPt>
          <c:dPt>
            <c:idx val="32"/>
            <c:invertIfNegative val="0"/>
            <c:bubble3D val="0"/>
            <c:spPr>
              <a:solidFill>
                <a:srgbClr val="FF0000"/>
              </a:solidFill>
            </c:spPr>
          </c:dPt>
          <c:dPt>
            <c:idx val="33"/>
            <c:invertIfNegative val="0"/>
            <c:bubble3D val="0"/>
            <c:spPr>
              <a:solidFill>
                <a:srgbClr val="FF0000"/>
              </a:solidFill>
            </c:spPr>
          </c:dPt>
          <c:dPt>
            <c:idx val="34"/>
            <c:invertIfNegative val="0"/>
            <c:bubble3D val="0"/>
            <c:spPr>
              <a:solidFill>
                <a:srgbClr val="FF0000"/>
              </a:solidFill>
            </c:spPr>
          </c:dPt>
          <c:dPt>
            <c:idx val="35"/>
            <c:invertIfNegative val="0"/>
            <c:bubble3D val="0"/>
            <c:spPr>
              <a:solidFill>
                <a:srgbClr val="FF0000"/>
              </a:solidFill>
            </c:spPr>
          </c:dPt>
          <c:dPt>
            <c:idx val="36"/>
            <c:invertIfNegative val="0"/>
            <c:bubble3D val="0"/>
            <c:spPr>
              <a:solidFill>
                <a:srgbClr val="FF0000"/>
              </a:solidFill>
            </c:spPr>
          </c:dPt>
          <c:dPt>
            <c:idx val="37"/>
            <c:invertIfNegative val="0"/>
            <c:bubble3D val="0"/>
            <c:spPr>
              <a:solidFill>
                <a:srgbClr val="FF0000"/>
              </a:solidFill>
            </c:spPr>
          </c:dPt>
          <c:dPt>
            <c:idx val="38"/>
            <c:invertIfNegative val="0"/>
            <c:bubble3D val="0"/>
            <c:spPr>
              <a:solidFill>
                <a:srgbClr val="FF0000"/>
              </a:solidFill>
            </c:spPr>
          </c:dPt>
          <c:dPt>
            <c:idx val="39"/>
            <c:invertIfNegative val="0"/>
            <c:bubble3D val="0"/>
            <c:spPr>
              <a:solidFill>
                <a:srgbClr val="FF0000"/>
              </a:solidFill>
            </c:spPr>
          </c:dPt>
          <c:dPt>
            <c:idx val="40"/>
            <c:invertIfNegative val="0"/>
            <c:bubble3D val="0"/>
            <c:spPr>
              <a:solidFill>
                <a:srgbClr val="FF0000"/>
              </a:solidFill>
            </c:spPr>
          </c:dPt>
          <c:dPt>
            <c:idx val="41"/>
            <c:invertIfNegative val="0"/>
            <c:bubble3D val="0"/>
            <c:spPr>
              <a:solidFill>
                <a:srgbClr val="FF0000"/>
              </a:solidFill>
            </c:spPr>
          </c:dPt>
          <c:dPt>
            <c:idx val="42"/>
            <c:invertIfNegative val="0"/>
            <c:bubble3D val="0"/>
            <c:spPr>
              <a:solidFill>
                <a:srgbClr val="FF0000"/>
              </a:solidFill>
            </c:spPr>
          </c:dPt>
          <c:dPt>
            <c:idx val="43"/>
            <c:invertIfNegative val="0"/>
            <c:bubble3D val="0"/>
            <c:spPr>
              <a:solidFill>
                <a:srgbClr val="FF0000"/>
              </a:solidFill>
            </c:spPr>
          </c:dPt>
          <c:cat>
            <c:strRef>
              <c:f>'State Owned Companies'!$N$3:$N$47</c:f>
              <c:strCache>
                <c:ptCount val="45"/>
                <c:pt idx="0">
                  <c:v>Statoil</c:v>
                </c:pt>
                <c:pt idx="1">
                  <c:v>Pemex</c:v>
                </c:pt>
                <c:pt idx="2">
                  <c:v>Petrobras</c:v>
                </c:pt>
                <c:pt idx="3">
                  <c:v>ONGC</c:v>
                </c:pt>
                <c:pt idx="4">
                  <c:v>Rosneft</c:v>
                </c:pt>
                <c:pt idx="5">
                  <c:v>Ecopetrol</c:v>
                </c:pt>
                <c:pt idx="6">
                  <c:v>PDVSA</c:v>
                </c:pt>
                <c:pt idx="7">
                  <c:v>KazMunaiGaz</c:v>
                </c:pt>
                <c:pt idx="8">
                  <c:v>Pertamina</c:v>
                </c:pt>
                <c:pt idx="9">
                  <c:v>CODELCO</c:v>
                </c:pt>
                <c:pt idx="10">
                  <c:v>CNPC</c:v>
                </c:pt>
                <c:pt idx="11">
                  <c:v>O.C.P.</c:v>
                </c:pt>
                <c:pt idx="12">
                  <c:v>Sonangol</c:v>
                </c:pt>
                <c:pt idx="13">
                  <c:v>Petromin</c:v>
                </c:pt>
                <c:pt idx="14">
                  <c:v>ZCCM-IH</c:v>
                </c:pt>
                <c:pt idx="15">
                  <c:v>SOCAR</c:v>
                </c:pt>
                <c:pt idx="16">
                  <c:v>Petrotrin</c:v>
                </c:pt>
                <c:pt idx="17">
                  <c:v>KPC</c:v>
                </c:pt>
                <c:pt idx="18">
                  <c:v>Petroecuador</c:v>
                </c:pt>
                <c:pt idx="19">
                  <c:v>Petronas</c:v>
                </c:pt>
                <c:pt idx="20">
                  <c:v>YPFB</c:v>
                </c:pt>
                <c:pt idx="21">
                  <c:v>Sonatrach</c:v>
                </c:pt>
                <c:pt idx="22">
                  <c:v>NNPC</c:v>
                </c:pt>
                <c:pt idx="23">
                  <c:v>Ministry of Oil</c:v>
                </c:pt>
                <c:pt idx="24">
                  <c:v>YOGC </c:v>
                </c:pt>
                <c:pt idx="25">
                  <c:v>PMDC</c:v>
                </c:pt>
                <c:pt idx="26">
                  <c:v>ARAMCO</c:v>
                </c:pt>
                <c:pt idx="27">
                  <c:v>Petrovietnam</c:v>
                </c:pt>
                <c:pt idx="28">
                  <c:v>SNH</c:v>
                </c:pt>
                <c:pt idx="29">
                  <c:v>Qatar Petroleum </c:v>
                </c:pt>
                <c:pt idx="30">
                  <c:v>STAMICO</c:v>
                </c:pt>
                <c:pt idx="31">
                  <c:v>Debswana</c:v>
                </c:pt>
                <c:pt idx="32">
                  <c:v>Nile Petroleum</c:v>
                </c:pt>
                <c:pt idx="33">
                  <c:v>EGPC</c:v>
                </c:pt>
                <c:pt idx="34">
                  <c:v>Gecamines</c:v>
                </c:pt>
                <c:pt idx="35">
                  <c:v>ENH</c:v>
                </c:pt>
                <c:pt idx="36">
                  <c:v>ZMDC</c:v>
                </c:pt>
                <c:pt idx="37">
                  <c:v>Erdenes MGL</c:v>
                </c:pt>
                <c:pt idx="38">
                  <c:v>Libyan National Oil Corporation </c:v>
                </c:pt>
                <c:pt idx="39">
                  <c:v>NIOC</c:v>
                </c:pt>
                <c:pt idx="40">
                  <c:v>BAPCO</c:v>
                </c:pt>
                <c:pt idx="41">
                  <c:v>GEPetrol</c:v>
                </c:pt>
                <c:pt idx="42">
                  <c:v>Northern Coal Enterprise</c:v>
                </c:pt>
                <c:pt idx="43">
                  <c:v>MOGE</c:v>
                </c:pt>
                <c:pt idx="44">
                  <c:v>Turkmengas</c:v>
                </c:pt>
              </c:strCache>
            </c:strRef>
          </c:cat>
          <c:val>
            <c:numRef>
              <c:f>'State Owned Companies'!$M$3:$M$47</c:f>
              <c:numCache>
                <c:formatCode>0</c:formatCode>
                <c:ptCount val="45"/>
                <c:pt idx="0">
                  <c:v>98.80952375</c:v>
                </c:pt>
                <c:pt idx="1">
                  <c:v>98.33333299999994</c:v>
                </c:pt>
                <c:pt idx="2">
                  <c:v>91.904762</c:v>
                </c:pt>
                <c:pt idx="3">
                  <c:v>91.79894222222221</c:v>
                </c:pt>
                <c:pt idx="4">
                  <c:v>91.66666699999998</c:v>
                </c:pt>
                <c:pt idx="5">
                  <c:v>87.56613777777778</c:v>
                </c:pt>
                <c:pt idx="6">
                  <c:v>87.380953</c:v>
                </c:pt>
                <c:pt idx="7">
                  <c:v>86.58730099999998</c:v>
                </c:pt>
                <c:pt idx="8">
                  <c:v>85.50264666666665</c:v>
                </c:pt>
                <c:pt idx="9">
                  <c:v>84.33333400000001</c:v>
                </c:pt>
                <c:pt idx="10">
                  <c:v>82.08333299999994</c:v>
                </c:pt>
                <c:pt idx="11">
                  <c:v>75.238095</c:v>
                </c:pt>
                <c:pt idx="12">
                  <c:v>70.416665</c:v>
                </c:pt>
                <c:pt idx="13">
                  <c:v>69.285713</c:v>
                </c:pt>
                <c:pt idx="14">
                  <c:v>67.72486666666665</c:v>
                </c:pt>
                <c:pt idx="15">
                  <c:v>66.904761</c:v>
                </c:pt>
                <c:pt idx="16">
                  <c:v>65.96119888888887</c:v>
                </c:pt>
                <c:pt idx="17">
                  <c:v>63.01587300000001</c:v>
                </c:pt>
                <c:pt idx="18">
                  <c:v>62.19047600000001</c:v>
                </c:pt>
                <c:pt idx="19">
                  <c:v>60.978836</c:v>
                </c:pt>
                <c:pt idx="20">
                  <c:v>52.619047</c:v>
                </c:pt>
                <c:pt idx="21">
                  <c:v>49.36507900000001</c:v>
                </c:pt>
                <c:pt idx="22">
                  <c:v>46.9135788888889</c:v>
                </c:pt>
                <c:pt idx="23">
                  <c:v>45.18518333333333</c:v>
                </c:pt>
                <c:pt idx="24">
                  <c:v>44.464284</c:v>
                </c:pt>
                <c:pt idx="25">
                  <c:v>44.3650785</c:v>
                </c:pt>
                <c:pt idx="26">
                  <c:v>40.714286</c:v>
                </c:pt>
                <c:pt idx="27">
                  <c:v>40.4960317</c:v>
                </c:pt>
                <c:pt idx="28">
                  <c:v>38.13491900000001</c:v>
                </c:pt>
                <c:pt idx="29">
                  <c:v>36.666665</c:v>
                </c:pt>
                <c:pt idx="30">
                  <c:v>33.33333333333334</c:v>
                </c:pt>
                <c:pt idx="31">
                  <c:v>32.1428569</c:v>
                </c:pt>
                <c:pt idx="32">
                  <c:v>31.4814811111111</c:v>
                </c:pt>
                <c:pt idx="33">
                  <c:v>30.86419666666666</c:v>
                </c:pt>
                <c:pt idx="34">
                  <c:v>29.04761899999999</c:v>
                </c:pt>
                <c:pt idx="35">
                  <c:v>28.373015</c:v>
                </c:pt>
                <c:pt idx="36">
                  <c:v>21.666667</c:v>
                </c:pt>
                <c:pt idx="37">
                  <c:v>20.0</c:v>
                </c:pt>
                <c:pt idx="38">
                  <c:v>19.04761874999999</c:v>
                </c:pt>
                <c:pt idx="39">
                  <c:v>15.07936555555555</c:v>
                </c:pt>
                <c:pt idx="40">
                  <c:v>14.285714</c:v>
                </c:pt>
                <c:pt idx="41">
                  <c:v>10.0</c:v>
                </c:pt>
                <c:pt idx="42">
                  <c:v>4.444444</c:v>
                </c:pt>
                <c:pt idx="43">
                  <c:v>2.116402222222221</c:v>
                </c:pt>
                <c:pt idx="44">
                  <c:v>0.0</c:v>
                </c:pt>
              </c:numCache>
            </c:numRef>
          </c:val>
        </c:ser>
        <c:dLbls>
          <c:showLegendKey val="0"/>
          <c:showVal val="0"/>
          <c:showCatName val="0"/>
          <c:showSerName val="0"/>
          <c:showPercent val="0"/>
          <c:showBubbleSize val="0"/>
        </c:dLbls>
        <c:gapWidth val="75"/>
        <c:axId val="680412280"/>
        <c:axId val="680415256"/>
      </c:barChart>
      <c:catAx>
        <c:axId val="680412280"/>
        <c:scaling>
          <c:orientation val="minMax"/>
        </c:scaling>
        <c:delete val="0"/>
        <c:axPos val="b"/>
        <c:majorTickMark val="none"/>
        <c:minorTickMark val="none"/>
        <c:tickLblPos val="nextTo"/>
        <c:crossAx val="680415256"/>
        <c:crosses val="autoZero"/>
        <c:auto val="1"/>
        <c:lblAlgn val="ctr"/>
        <c:lblOffset val="100"/>
        <c:noMultiLvlLbl val="0"/>
      </c:catAx>
      <c:valAx>
        <c:axId val="680415256"/>
        <c:scaling>
          <c:orientation val="minMax"/>
          <c:max val="100.0"/>
        </c:scaling>
        <c:delete val="0"/>
        <c:axPos val="l"/>
        <c:majorGridlines/>
        <c:numFmt formatCode="0" sourceLinked="1"/>
        <c:majorTickMark val="none"/>
        <c:minorTickMark val="none"/>
        <c:tickLblPos val="nextTo"/>
        <c:crossAx val="680412280"/>
        <c:crosses val="autoZero"/>
        <c:crossBetween val="between"/>
        <c:majorUnit val="20.0"/>
      </c:valAx>
    </c:plotArea>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accent1"/>
            </a:solidFill>
          </c:spPr>
          <c:invertIfNegative val="0"/>
          <c:dPt>
            <c:idx val="37"/>
            <c:invertIfNegative val="0"/>
            <c:bubble3D val="0"/>
            <c:spPr>
              <a:solidFill>
                <a:srgbClr val="FF0000"/>
              </a:solidFill>
            </c:spPr>
          </c:dPt>
          <c:cat>
            <c:strRef>
              <c:f>'[Chart in Microsoft PowerPoint]State Owned Companies'!$O$3:$O$47</c:f>
              <c:strCache>
                <c:ptCount val="45"/>
                <c:pt idx="0">
                  <c:v>СтатОйл</c:v>
                </c:pt>
                <c:pt idx="1">
                  <c:v>Пемекс</c:v>
                </c:pt>
                <c:pt idx="2">
                  <c:v>Петробрас</c:v>
                </c:pt>
                <c:pt idx="3">
                  <c:v>ONGC</c:v>
                </c:pt>
                <c:pt idx="4">
                  <c:v>Роснефть</c:v>
                </c:pt>
                <c:pt idx="5">
                  <c:v>Экопетрол</c:v>
                </c:pt>
                <c:pt idx="6">
                  <c:v>PDVSA</c:v>
                </c:pt>
                <c:pt idx="7">
                  <c:v>КазМунайГаз</c:v>
                </c:pt>
                <c:pt idx="8">
                  <c:v>Пертамина</c:v>
                </c:pt>
                <c:pt idx="9">
                  <c:v>КОДЕЛКО</c:v>
                </c:pt>
                <c:pt idx="10">
                  <c:v>CNPC</c:v>
                </c:pt>
                <c:pt idx="11">
                  <c:v>O.C.P.</c:v>
                </c:pt>
                <c:pt idx="12">
                  <c:v>Сонангол</c:v>
                </c:pt>
                <c:pt idx="13">
                  <c:v>Петромин</c:v>
                </c:pt>
                <c:pt idx="14">
                  <c:v>ZCCM-IH</c:v>
                </c:pt>
                <c:pt idx="15">
                  <c:v>СОКАР</c:v>
                </c:pt>
                <c:pt idx="16">
                  <c:v>Петротрин</c:v>
                </c:pt>
                <c:pt idx="17">
                  <c:v>KPC</c:v>
                </c:pt>
                <c:pt idx="18">
                  <c:v>Петроэквадор</c:v>
                </c:pt>
                <c:pt idx="19">
                  <c:v>Петронас</c:v>
                </c:pt>
                <c:pt idx="20">
                  <c:v>YPFB</c:v>
                </c:pt>
                <c:pt idx="21">
                  <c:v>Сонатрак</c:v>
                </c:pt>
                <c:pt idx="22">
                  <c:v>NNPC</c:v>
                </c:pt>
                <c:pt idx="23">
                  <c:v>YOGC </c:v>
                </c:pt>
                <c:pt idx="24">
                  <c:v>PMDC</c:v>
                </c:pt>
                <c:pt idx="25">
                  <c:v>АРАМКО</c:v>
                </c:pt>
                <c:pt idx="26">
                  <c:v>Газрын тосны яам</c:v>
                </c:pt>
                <c:pt idx="27">
                  <c:v>Петровьетнам</c:v>
                </c:pt>
                <c:pt idx="28">
                  <c:v>SNH</c:v>
                </c:pt>
                <c:pt idx="29">
                  <c:v>Катар Петролиум</c:v>
                </c:pt>
                <c:pt idx="30">
                  <c:v>СТАМИКО</c:v>
                </c:pt>
                <c:pt idx="31">
                  <c:v>Дэбсвана</c:v>
                </c:pt>
                <c:pt idx="32">
                  <c:v>Нил Петролиум</c:v>
                </c:pt>
                <c:pt idx="33">
                  <c:v>EGPC</c:v>
                </c:pt>
                <c:pt idx="34">
                  <c:v>Жэкамайнз</c:v>
                </c:pt>
                <c:pt idx="35">
                  <c:v>ENH</c:v>
                </c:pt>
                <c:pt idx="36">
                  <c:v>ZMDC</c:v>
                </c:pt>
                <c:pt idx="37">
                  <c:v>Эрдэнэс МГЛ</c:v>
                </c:pt>
                <c:pt idx="38">
                  <c:v>Ливийн газрын тосны үндэсний корпораци</c:v>
                </c:pt>
                <c:pt idx="39">
                  <c:v>NIOC</c:v>
                </c:pt>
                <c:pt idx="40">
                  <c:v>BAPCO</c:v>
                </c:pt>
                <c:pt idx="41">
                  <c:v>ЖИПетрол</c:v>
                </c:pt>
                <c:pt idx="42">
                  <c:v>Хойд Нүүрсний үйлдвэрийн газар</c:v>
                </c:pt>
                <c:pt idx="43">
                  <c:v>MOGE</c:v>
                </c:pt>
                <c:pt idx="44">
                  <c:v>Туркменгаз</c:v>
                </c:pt>
              </c:strCache>
            </c:strRef>
          </c:cat>
          <c:val>
            <c:numRef>
              <c:f>'[Chart in Microsoft PowerPoint]State Owned Companies'!$M$3:$M$47</c:f>
              <c:numCache>
                <c:formatCode>0</c:formatCode>
                <c:ptCount val="45"/>
                <c:pt idx="0">
                  <c:v>98.80946249999998</c:v>
                </c:pt>
                <c:pt idx="1">
                  <c:v>98.3335</c:v>
                </c:pt>
                <c:pt idx="2">
                  <c:v>91.90493</c:v>
                </c:pt>
                <c:pt idx="3">
                  <c:v>91.79888888888884</c:v>
                </c:pt>
                <c:pt idx="4">
                  <c:v>91.66657</c:v>
                </c:pt>
                <c:pt idx="5">
                  <c:v>87.56603333333331</c:v>
                </c:pt>
                <c:pt idx="6">
                  <c:v>87.38122000000002</c:v>
                </c:pt>
                <c:pt idx="7">
                  <c:v>86.58714</c:v>
                </c:pt>
                <c:pt idx="8">
                  <c:v>85.50282222222221</c:v>
                </c:pt>
                <c:pt idx="9">
                  <c:v>84.33340000000001</c:v>
                </c:pt>
                <c:pt idx="10">
                  <c:v>82.08363000000001</c:v>
                </c:pt>
                <c:pt idx="11">
                  <c:v>75.2381</c:v>
                </c:pt>
                <c:pt idx="12">
                  <c:v>70.41737</c:v>
                </c:pt>
                <c:pt idx="13">
                  <c:v>69.28587999999998</c:v>
                </c:pt>
                <c:pt idx="14">
                  <c:v>67.72523333333331</c:v>
                </c:pt>
                <c:pt idx="15">
                  <c:v>66.90493</c:v>
                </c:pt>
                <c:pt idx="16">
                  <c:v>65.96095555555555</c:v>
                </c:pt>
                <c:pt idx="17">
                  <c:v>63.01576</c:v>
                </c:pt>
                <c:pt idx="18">
                  <c:v>62.19036000000001</c:v>
                </c:pt>
                <c:pt idx="19">
                  <c:v>60.97859000000001</c:v>
                </c:pt>
                <c:pt idx="20">
                  <c:v>52.61900000000001</c:v>
                </c:pt>
                <c:pt idx="21">
                  <c:v>49.36486</c:v>
                </c:pt>
                <c:pt idx="22">
                  <c:v>46.91402222222219</c:v>
                </c:pt>
                <c:pt idx="23">
                  <c:v>44.46413</c:v>
                </c:pt>
                <c:pt idx="24">
                  <c:v>44.364643</c:v>
                </c:pt>
                <c:pt idx="25">
                  <c:v>40.71429</c:v>
                </c:pt>
                <c:pt idx="26">
                  <c:v>40.66671</c:v>
                </c:pt>
                <c:pt idx="27">
                  <c:v>40.495795</c:v>
                </c:pt>
                <c:pt idx="28">
                  <c:v>38.13466</c:v>
                </c:pt>
                <c:pt idx="29">
                  <c:v>36.66688000000001</c:v>
                </c:pt>
                <c:pt idx="30">
                  <c:v>33.33333333333334</c:v>
                </c:pt>
                <c:pt idx="31">
                  <c:v>32.143219</c:v>
                </c:pt>
                <c:pt idx="32">
                  <c:v>31.4811111111111</c:v>
                </c:pt>
                <c:pt idx="33">
                  <c:v>30.864</c:v>
                </c:pt>
                <c:pt idx="34">
                  <c:v>29.04719</c:v>
                </c:pt>
                <c:pt idx="35">
                  <c:v>28.37274</c:v>
                </c:pt>
                <c:pt idx="36">
                  <c:v>21.6665</c:v>
                </c:pt>
                <c:pt idx="37">
                  <c:v>20.0</c:v>
                </c:pt>
                <c:pt idx="38">
                  <c:v>19.04732499999999</c:v>
                </c:pt>
                <c:pt idx="39">
                  <c:v>15.07856666666667</c:v>
                </c:pt>
                <c:pt idx="40">
                  <c:v>14.28521</c:v>
                </c:pt>
                <c:pt idx="41">
                  <c:v>10.0</c:v>
                </c:pt>
                <c:pt idx="42">
                  <c:v>3.33333</c:v>
                </c:pt>
                <c:pt idx="43">
                  <c:v>2.116188888888888</c:v>
                </c:pt>
                <c:pt idx="44">
                  <c:v>0.0</c:v>
                </c:pt>
              </c:numCache>
            </c:numRef>
          </c:val>
        </c:ser>
        <c:dLbls>
          <c:showLegendKey val="0"/>
          <c:showVal val="0"/>
          <c:showCatName val="0"/>
          <c:showSerName val="0"/>
          <c:showPercent val="0"/>
          <c:showBubbleSize val="0"/>
        </c:dLbls>
        <c:gapWidth val="150"/>
        <c:axId val="773406808"/>
        <c:axId val="740898408"/>
      </c:barChart>
      <c:catAx>
        <c:axId val="773406808"/>
        <c:scaling>
          <c:orientation val="minMax"/>
        </c:scaling>
        <c:delete val="0"/>
        <c:axPos val="b"/>
        <c:majorTickMark val="out"/>
        <c:minorTickMark val="none"/>
        <c:tickLblPos val="nextTo"/>
        <c:crossAx val="740898408"/>
        <c:crosses val="autoZero"/>
        <c:auto val="1"/>
        <c:lblAlgn val="ctr"/>
        <c:lblOffset val="100"/>
        <c:noMultiLvlLbl val="0"/>
      </c:catAx>
      <c:valAx>
        <c:axId val="740898408"/>
        <c:scaling>
          <c:orientation val="minMax"/>
          <c:max val="100.0"/>
        </c:scaling>
        <c:delete val="0"/>
        <c:axPos val="l"/>
        <c:majorGridlines/>
        <c:numFmt formatCode="0" sourceLinked="1"/>
        <c:majorTickMark val="out"/>
        <c:minorTickMark val="none"/>
        <c:tickLblPos val="nextTo"/>
        <c:crossAx val="773406808"/>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accent1"/>
            </a:solidFill>
          </c:spPr>
          <c:invertIfNegative val="0"/>
          <c:dPt>
            <c:idx val="10"/>
            <c:invertIfNegative val="0"/>
            <c:bubble3D val="0"/>
            <c:spPr>
              <a:solidFill>
                <a:srgbClr val="FF0000"/>
              </a:solidFill>
            </c:spPr>
          </c:dPt>
          <c:cat>
            <c:strRef>
              <c:f>'[Chart in Microsoft PowerPoint]State Owned Companies'!$O$3:$O$47</c:f>
              <c:strCache>
                <c:ptCount val="12"/>
                <c:pt idx="0">
                  <c:v>КОДЕЛКО</c:v>
                </c:pt>
                <c:pt idx="1">
                  <c:v>O.C.P.</c:v>
                </c:pt>
                <c:pt idx="2">
                  <c:v>Петромин</c:v>
                </c:pt>
                <c:pt idx="3">
                  <c:v>ZCCM-IH</c:v>
                </c:pt>
                <c:pt idx="4">
                  <c:v>PMDC</c:v>
                </c:pt>
                <c:pt idx="5">
                  <c:v>АРАМКО</c:v>
                </c:pt>
                <c:pt idx="6">
                  <c:v>СТАМИКО</c:v>
                </c:pt>
                <c:pt idx="7">
                  <c:v>Дэбсвана</c:v>
                </c:pt>
                <c:pt idx="8">
                  <c:v>Жэкамайнз</c:v>
                </c:pt>
                <c:pt idx="9">
                  <c:v>ZMDC</c:v>
                </c:pt>
                <c:pt idx="10">
                  <c:v>Эрдэнэс МГЛ</c:v>
                </c:pt>
                <c:pt idx="11">
                  <c:v>Хойд Нүүрсний үйлдвэрийн газар</c:v>
                </c:pt>
              </c:strCache>
            </c:strRef>
          </c:cat>
          <c:val>
            <c:numRef>
              <c:f>'[Chart in Microsoft PowerPoint]State Owned Companies'!$M$3:$M$47</c:f>
              <c:numCache>
                <c:formatCode>0</c:formatCode>
                <c:ptCount val="12"/>
                <c:pt idx="0">
                  <c:v>84.33340000000001</c:v>
                </c:pt>
                <c:pt idx="1">
                  <c:v>75.2381</c:v>
                </c:pt>
                <c:pt idx="2">
                  <c:v>69.28587999999998</c:v>
                </c:pt>
                <c:pt idx="3">
                  <c:v>67.72523333333331</c:v>
                </c:pt>
                <c:pt idx="4">
                  <c:v>44.364643</c:v>
                </c:pt>
                <c:pt idx="5">
                  <c:v>40.71429</c:v>
                </c:pt>
                <c:pt idx="6">
                  <c:v>33.33333333333334</c:v>
                </c:pt>
                <c:pt idx="7">
                  <c:v>32.143219</c:v>
                </c:pt>
                <c:pt idx="8">
                  <c:v>29.04719</c:v>
                </c:pt>
                <c:pt idx="9">
                  <c:v>21.6665</c:v>
                </c:pt>
                <c:pt idx="10">
                  <c:v>20.0</c:v>
                </c:pt>
                <c:pt idx="11">
                  <c:v>3.33333</c:v>
                </c:pt>
              </c:numCache>
            </c:numRef>
          </c:val>
        </c:ser>
        <c:dLbls>
          <c:showLegendKey val="0"/>
          <c:showVal val="0"/>
          <c:showCatName val="0"/>
          <c:showSerName val="0"/>
          <c:showPercent val="0"/>
          <c:showBubbleSize val="0"/>
        </c:dLbls>
        <c:gapWidth val="150"/>
        <c:axId val="784796072"/>
        <c:axId val="784879608"/>
      </c:barChart>
      <c:catAx>
        <c:axId val="784796072"/>
        <c:scaling>
          <c:orientation val="minMax"/>
        </c:scaling>
        <c:delete val="0"/>
        <c:axPos val="b"/>
        <c:majorTickMark val="out"/>
        <c:minorTickMark val="none"/>
        <c:tickLblPos val="nextTo"/>
        <c:txPr>
          <a:bodyPr/>
          <a:lstStyle/>
          <a:p>
            <a:pPr>
              <a:defRPr sz="1050"/>
            </a:pPr>
            <a:endParaRPr lang="en-US"/>
          </a:p>
        </c:txPr>
        <c:crossAx val="784879608"/>
        <c:crosses val="autoZero"/>
        <c:auto val="1"/>
        <c:lblAlgn val="ctr"/>
        <c:lblOffset val="100"/>
        <c:noMultiLvlLbl val="0"/>
      </c:catAx>
      <c:valAx>
        <c:axId val="784879608"/>
        <c:scaling>
          <c:orientation val="minMax"/>
          <c:max val="100.0"/>
        </c:scaling>
        <c:delete val="0"/>
        <c:axPos val="l"/>
        <c:majorGridlines/>
        <c:numFmt formatCode="0" sourceLinked="1"/>
        <c:majorTickMark val="out"/>
        <c:minorTickMark val="none"/>
        <c:tickLblPos val="nextTo"/>
        <c:crossAx val="784796072"/>
        <c:crosses val="autoZero"/>
        <c:crossBetween val="between"/>
      </c:valAx>
    </c:plotArea>
    <c:plotVisOnly val="1"/>
    <c:dispBlanksAs val="gap"/>
    <c:showDLblsOverMax val="0"/>
  </c:chart>
  <c:externalData r:id="rId2">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0.01681</cdr:x>
      <cdr:y>0.83293</cdr:y>
    </cdr:from>
    <cdr:to>
      <cdr:x>0.25212</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2400" y="4315893"/>
          <a:ext cx="2133785" cy="86570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250" cy="4960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280" y="1"/>
            <a:ext cx="2890250" cy="496015"/>
          </a:xfrm>
          <a:prstGeom prst="rect">
            <a:avLst/>
          </a:prstGeom>
        </p:spPr>
        <p:txBody>
          <a:bodyPr vert="horz" lIns="91440" tIns="45720" rIns="91440" bIns="45720" rtlCol="0"/>
          <a:lstStyle>
            <a:lvl1pPr algn="r">
              <a:defRPr sz="1200"/>
            </a:lvl1pPr>
          </a:lstStyle>
          <a:p>
            <a:fld id="{146DFA75-9712-4FB7-B89D-1DA99EAA3CEE}" type="datetimeFigureOut">
              <a:rPr lang="en-GB" smtClean="0"/>
              <a:t>10/27/14</a:t>
            </a:fld>
            <a:endParaRPr lang="en-GB"/>
          </a:p>
        </p:txBody>
      </p:sp>
      <p:sp>
        <p:nvSpPr>
          <p:cNvPr id="4" name="Footer Placeholder 3"/>
          <p:cNvSpPr>
            <a:spLocks noGrp="1"/>
          </p:cNvSpPr>
          <p:nvPr>
            <p:ph type="ftr" sz="quarter" idx="2"/>
          </p:nvPr>
        </p:nvSpPr>
        <p:spPr>
          <a:xfrm>
            <a:off x="0" y="9421090"/>
            <a:ext cx="2890250" cy="4960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280" y="9421090"/>
            <a:ext cx="2890250" cy="496014"/>
          </a:xfrm>
          <a:prstGeom prst="rect">
            <a:avLst/>
          </a:prstGeom>
        </p:spPr>
        <p:txBody>
          <a:bodyPr vert="horz" lIns="91440" tIns="45720" rIns="91440" bIns="45720" rtlCol="0" anchor="b"/>
          <a:lstStyle>
            <a:lvl1pPr algn="r">
              <a:defRPr sz="1200"/>
            </a:lvl1pPr>
          </a:lstStyle>
          <a:p>
            <a:fld id="{480621E3-4CA3-4EEF-B8BB-A89D1D7EB05C}" type="slidenum">
              <a:rPr lang="en-GB" smtClean="0"/>
              <a:t>‹#›</a:t>
            </a:fld>
            <a:endParaRPr lang="en-GB"/>
          </a:p>
        </p:txBody>
      </p:sp>
    </p:spTree>
    <p:extLst>
      <p:ext uri="{BB962C8B-B14F-4D97-AF65-F5344CB8AC3E}">
        <p14:creationId xmlns:p14="http://schemas.microsoft.com/office/powerpoint/2010/main" val="3580473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9"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6" y="0"/>
            <a:ext cx="2889939" cy="495935"/>
          </a:xfrm>
          <a:prstGeom prst="rect">
            <a:avLst/>
          </a:prstGeom>
        </p:spPr>
        <p:txBody>
          <a:bodyPr vert="horz" lIns="91440" tIns="45720" rIns="91440" bIns="45720" rtlCol="0"/>
          <a:lstStyle>
            <a:lvl1pPr algn="r">
              <a:defRPr sz="1200"/>
            </a:lvl1pPr>
          </a:lstStyle>
          <a:p>
            <a:fld id="{7872D272-0937-473E-80A5-7E32630B9C06}" type="datetimeFigureOut">
              <a:rPr lang="en-GB" smtClean="0"/>
              <a:pPr/>
              <a:t>10/27/14</a:t>
            </a:fld>
            <a:endParaRPr lang="en-GB"/>
          </a:p>
        </p:txBody>
      </p:sp>
      <p:sp>
        <p:nvSpPr>
          <p:cNvPr id="4" name="Slide Image Placeholder 3"/>
          <p:cNvSpPr>
            <a:spLocks noGrp="1" noRot="1" noChangeAspect="1"/>
          </p:cNvSpPr>
          <p:nvPr>
            <p:ph type="sldImg" idx="2"/>
          </p:nvPr>
        </p:nvSpPr>
        <p:spPr>
          <a:xfrm>
            <a:off x="854075" y="742950"/>
            <a:ext cx="4960938" cy="3721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1382"/>
            <a:ext cx="5335270" cy="44634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1044"/>
            <a:ext cx="2889939" cy="4959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6" y="9421044"/>
            <a:ext cx="2889939" cy="495935"/>
          </a:xfrm>
          <a:prstGeom prst="rect">
            <a:avLst/>
          </a:prstGeom>
        </p:spPr>
        <p:txBody>
          <a:bodyPr vert="horz" lIns="91440" tIns="45720" rIns="91440" bIns="45720" rtlCol="0" anchor="b"/>
          <a:lstStyle>
            <a:lvl1pPr algn="r">
              <a:defRPr sz="1200"/>
            </a:lvl1pPr>
          </a:lstStyle>
          <a:p>
            <a:fld id="{5B5703FC-4DB5-4B09-A584-6BBCB91CB75E}" type="slidenum">
              <a:rPr lang="en-GB" smtClean="0"/>
              <a:pPr/>
              <a:t>‹#›</a:t>
            </a:fld>
            <a:endParaRPr lang="en-GB"/>
          </a:p>
        </p:txBody>
      </p:sp>
    </p:spTree>
    <p:extLst>
      <p:ext uri="{BB962C8B-B14F-4D97-AF65-F5344CB8AC3E}">
        <p14:creationId xmlns:p14="http://schemas.microsoft.com/office/powerpoint/2010/main" val="3876446152"/>
      </p:ext>
    </p:extLst>
  </p:cSld>
  <p:clrMap bg1="lt1" tx1="dk1" bg2="lt2" tx2="dk2" accent1="accent1" accent2="accent2" accent3="accent3" accent4="accent4" accent5="accent5" accent6="accent6" hlink="hlink" folHlink="folHlink"/>
  <p:notesStyle>
    <a:lvl1pPr marL="0" algn="l" defTabSz="913331" rtl="0" eaLnBrk="1" latinLnBrk="0" hangingPunct="1">
      <a:defRPr sz="1200" kern="1200">
        <a:solidFill>
          <a:schemeClr val="tx1"/>
        </a:solidFill>
        <a:latin typeface="+mn-lt"/>
        <a:ea typeface="+mn-ea"/>
        <a:cs typeface="+mn-cs"/>
      </a:defRPr>
    </a:lvl1pPr>
    <a:lvl2pPr marL="456668" algn="l" defTabSz="913331" rtl="0" eaLnBrk="1" latinLnBrk="0" hangingPunct="1">
      <a:defRPr sz="1200" kern="1200">
        <a:solidFill>
          <a:schemeClr val="tx1"/>
        </a:solidFill>
        <a:latin typeface="+mn-lt"/>
        <a:ea typeface="+mn-ea"/>
        <a:cs typeface="+mn-cs"/>
      </a:defRPr>
    </a:lvl2pPr>
    <a:lvl3pPr marL="913331" algn="l" defTabSz="913331" rtl="0" eaLnBrk="1" latinLnBrk="0" hangingPunct="1">
      <a:defRPr sz="1200" kern="1200">
        <a:solidFill>
          <a:schemeClr val="tx1"/>
        </a:solidFill>
        <a:latin typeface="+mn-lt"/>
        <a:ea typeface="+mn-ea"/>
        <a:cs typeface="+mn-cs"/>
      </a:defRPr>
    </a:lvl3pPr>
    <a:lvl4pPr marL="1369998" algn="l" defTabSz="913331" rtl="0" eaLnBrk="1" latinLnBrk="0" hangingPunct="1">
      <a:defRPr sz="1200" kern="1200">
        <a:solidFill>
          <a:schemeClr val="tx1"/>
        </a:solidFill>
        <a:latin typeface="+mn-lt"/>
        <a:ea typeface="+mn-ea"/>
        <a:cs typeface="+mn-cs"/>
      </a:defRPr>
    </a:lvl4pPr>
    <a:lvl5pPr marL="1826662" algn="l" defTabSz="913331" rtl="0" eaLnBrk="1" latinLnBrk="0" hangingPunct="1">
      <a:defRPr sz="1200" kern="1200">
        <a:solidFill>
          <a:schemeClr val="tx1"/>
        </a:solidFill>
        <a:latin typeface="+mn-lt"/>
        <a:ea typeface="+mn-ea"/>
        <a:cs typeface="+mn-cs"/>
      </a:defRPr>
    </a:lvl5pPr>
    <a:lvl6pPr marL="2283330" algn="l" defTabSz="913331" rtl="0" eaLnBrk="1" latinLnBrk="0" hangingPunct="1">
      <a:defRPr sz="1200" kern="1200">
        <a:solidFill>
          <a:schemeClr val="tx1"/>
        </a:solidFill>
        <a:latin typeface="+mn-lt"/>
        <a:ea typeface="+mn-ea"/>
        <a:cs typeface="+mn-cs"/>
      </a:defRPr>
    </a:lvl6pPr>
    <a:lvl7pPr marL="2739993" algn="l" defTabSz="913331" rtl="0" eaLnBrk="1" latinLnBrk="0" hangingPunct="1">
      <a:defRPr sz="1200" kern="1200">
        <a:solidFill>
          <a:schemeClr val="tx1"/>
        </a:solidFill>
        <a:latin typeface="+mn-lt"/>
        <a:ea typeface="+mn-ea"/>
        <a:cs typeface="+mn-cs"/>
      </a:defRPr>
    </a:lvl7pPr>
    <a:lvl8pPr marL="3196660" algn="l" defTabSz="913331" rtl="0" eaLnBrk="1" latinLnBrk="0" hangingPunct="1">
      <a:defRPr sz="1200" kern="1200">
        <a:solidFill>
          <a:schemeClr val="tx1"/>
        </a:solidFill>
        <a:latin typeface="+mn-lt"/>
        <a:ea typeface="+mn-ea"/>
        <a:cs typeface="+mn-cs"/>
      </a:defRPr>
    </a:lvl8pPr>
    <a:lvl9pPr marL="3653324" algn="l" defTabSz="913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2950"/>
            <a:ext cx="4960938" cy="3721100"/>
          </a:xfrm>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NRGI is a non-profit, independent policy and grant making institute that focuses on helping resource rich countries translate oil, gas and mineral wealth in the ground to development benefits above ground.</a:t>
            </a:r>
          </a:p>
          <a:p>
            <a:pPr marL="171450" lvl="0" indent="-171450">
              <a:buFont typeface="Arial"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95F2865-6014-47C6-89D6-3102C467F726}" type="slidenum">
              <a:rPr lang="en-US" smtClean="0"/>
              <a:pPr>
                <a:defRPr/>
              </a:pPr>
              <a:t>1</a:t>
            </a:fld>
            <a:endParaRPr lang="en-US"/>
          </a:p>
        </p:txBody>
      </p:sp>
    </p:spTree>
    <p:extLst>
      <p:ext uri="{BB962C8B-B14F-4D97-AF65-F5344CB8AC3E}">
        <p14:creationId xmlns:p14="http://schemas.microsoft.com/office/powerpoint/2010/main" val="45731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67E8C23-5C33-4F7F-BE72-1C343681D047}"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B99CDC8-3E6A-4619-BA87-652DF86A5198}"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dirty="0" smtClean="0"/>
          </a:p>
        </p:txBody>
      </p:sp>
      <p:sp>
        <p:nvSpPr>
          <p:cNvPr id="31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34852" indent="-282635" eaLnBrk="0" hangingPunct="0">
              <a:defRPr>
                <a:solidFill>
                  <a:schemeClr val="tx1"/>
                </a:solidFill>
                <a:latin typeface="Calibri" pitchFamily="34" charset="0"/>
                <a:ea typeface="MS PGothic" pitchFamily="34" charset="-128"/>
              </a:defRPr>
            </a:lvl2pPr>
            <a:lvl3pPr marL="1130541" indent="-226108" eaLnBrk="0" hangingPunct="0">
              <a:defRPr>
                <a:solidFill>
                  <a:schemeClr val="tx1"/>
                </a:solidFill>
                <a:latin typeface="Calibri" pitchFamily="34" charset="0"/>
                <a:ea typeface="MS PGothic" pitchFamily="34" charset="-128"/>
              </a:defRPr>
            </a:lvl3pPr>
            <a:lvl4pPr marL="1582758" indent="-226108" eaLnBrk="0" hangingPunct="0">
              <a:defRPr>
                <a:solidFill>
                  <a:schemeClr val="tx1"/>
                </a:solidFill>
                <a:latin typeface="Calibri" pitchFamily="34" charset="0"/>
                <a:ea typeface="MS PGothic" pitchFamily="34" charset="-128"/>
              </a:defRPr>
            </a:lvl4pPr>
            <a:lvl5pPr marL="2034974" indent="-226108" eaLnBrk="0" hangingPunct="0">
              <a:defRPr>
                <a:solidFill>
                  <a:schemeClr val="tx1"/>
                </a:solidFill>
                <a:latin typeface="Calibri"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Calibri"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Calibri"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Calibri"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9BB1FBD-B2E6-4269-AFCE-1BDE3A13A571}" type="slidenum">
              <a:rPr lang="en-US" altLang="en-US" smtClean="0"/>
              <a:pPr eaLnBrk="1" hangingPunct="1"/>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44538"/>
            <a:ext cx="4957762" cy="3719512"/>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7BD74E8-C22D-4C78-AFE0-12A73CD2D761}" type="slidenum">
              <a:rPr lang="en-US" smtClean="0"/>
              <a:pPr/>
              <a:t>13</a:t>
            </a:fld>
            <a:endParaRPr lang="en-US"/>
          </a:p>
        </p:txBody>
      </p:sp>
    </p:spTree>
    <p:extLst>
      <p:ext uri="{BB962C8B-B14F-4D97-AF65-F5344CB8AC3E}">
        <p14:creationId xmlns:p14="http://schemas.microsoft.com/office/powerpoint/2010/main" val="1476744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AED3FCF-2966-40D4-89D1-19CC33DFF81D}"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D3C081E-D794-41F4-92A4-91F58FF70AF2}" type="slidenum">
              <a:rPr lang="en-US" smtClean="0"/>
              <a:pPr/>
              <a:t>15</a:t>
            </a:fld>
            <a:endParaRPr lang="en-US"/>
          </a:p>
        </p:txBody>
      </p:sp>
    </p:spTree>
    <p:extLst>
      <p:ext uri="{BB962C8B-B14F-4D97-AF65-F5344CB8AC3E}">
        <p14:creationId xmlns:p14="http://schemas.microsoft.com/office/powerpoint/2010/main" val="818173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dirty="0" smtClean="0"/>
          </a:p>
        </p:txBody>
      </p:sp>
      <p:sp>
        <p:nvSpPr>
          <p:cNvPr id="31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34852" indent="-282635" eaLnBrk="0" hangingPunct="0">
              <a:defRPr>
                <a:solidFill>
                  <a:schemeClr val="tx1"/>
                </a:solidFill>
                <a:latin typeface="Calibri" pitchFamily="34" charset="0"/>
                <a:ea typeface="MS PGothic" pitchFamily="34" charset="-128"/>
              </a:defRPr>
            </a:lvl2pPr>
            <a:lvl3pPr marL="1130541" indent="-226108" eaLnBrk="0" hangingPunct="0">
              <a:defRPr>
                <a:solidFill>
                  <a:schemeClr val="tx1"/>
                </a:solidFill>
                <a:latin typeface="Calibri" pitchFamily="34" charset="0"/>
                <a:ea typeface="MS PGothic" pitchFamily="34" charset="-128"/>
              </a:defRPr>
            </a:lvl3pPr>
            <a:lvl4pPr marL="1582758" indent="-226108" eaLnBrk="0" hangingPunct="0">
              <a:defRPr>
                <a:solidFill>
                  <a:schemeClr val="tx1"/>
                </a:solidFill>
                <a:latin typeface="Calibri" pitchFamily="34" charset="0"/>
                <a:ea typeface="MS PGothic" pitchFamily="34" charset="-128"/>
              </a:defRPr>
            </a:lvl4pPr>
            <a:lvl5pPr marL="2034974" indent="-226108" eaLnBrk="0" hangingPunct="0">
              <a:defRPr>
                <a:solidFill>
                  <a:schemeClr val="tx1"/>
                </a:solidFill>
                <a:latin typeface="Calibri"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Calibri"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Calibri"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Calibri"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9BB1FBD-B2E6-4269-AFCE-1BDE3A13A571}" type="slidenum">
              <a:rPr lang="en-US" altLang="en-US" smtClean="0"/>
              <a:pPr eaLnBrk="1" hangingPunct="1"/>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44538"/>
            <a:ext cx="4957762" cy="37195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BD74E8-C22D-4C78-AFE0-12A73CD2D761}" type="slidenum">
              <a:rPr lang="en-US" smtClean="0"/>
              <a:pPr/>
              <a:t>17</a:t>
            </a:fld>
            <a:endParaRPr lang="en-US"/>
          </a:p>
        </p:txBody>
      </p:sp>
    </p:spTree>
    <p:extLst>
      <p:ext uri="{BB962C8B-B14F-4D97-AF65-F5344CB8AC3E}">
        <p14:creationId xmlns:p14="http://schemas.microsoft.com/office/powerpoint/2010/main" val="2343909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C081E-D794-41F4-92A4-91F58FF70AF2}" type="slidenum">
              <a:rPr lang="en-US" smtClean="0"/>
              <a:pPr/>
              <a:t>18</a:t>
            </a:fld>
            <a:endParaRPr lang="en-US"/>
          </a:p>
        </p:txBody>
      </p:sp>
    </p:spTree>
    <p:extLst>
      <p:ext uri="{BB962C8B-B14F-4D97-AF65-F5344CB8AC3E}">
        <p14:creationId xmlns:p14="http://schemas.microsoft.com/office/powerpoint/2010/main" val="922675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C081E-D794-41F4-92A4-91F58FF70AF2}" type="slidenum">
              <a:rPr lang="en-US" smtClean="0"/>
              <a:pPr/>
              <a:t>19</a:t>
            </a:fld>
            <a:endParaRPr lang="en-US"/>
          </a:p>
        </p:txBody>
      </p:sp>
    </p:spTree>
    <p:extLst>
      <p:ext uri="{BB962C8B-B14F-4D97-AF65-F5344CB8AC3E}">
        <p14:creationId xmlns:p14="http://schemas.microsoft.com/office/powerpoint/2010/main" val="193359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703FC-4DB5-4B09-A584-6BBCB91CB75E}" type="slidenum">
              <a:rPr lang="en-GB" smtClean="0"/>
              <a:pPr/>
              <a:t>2</a:t>
            </a:fld>
            <a:endParaRPr lang="en-GB"/>
          </a:p>
        </p:txBody>
      </p:sp>
    </p:spTree>
    <p:extLst>
      <p:ext uri="{BB962C8B-B14F-4D97-AF65-F5344CB8AC3E}">
        <p14:creationId xmlns:p14="http://schemas.microsoft.com/office/powerpoint/2010/main" val="701005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0E5C5-EC7E-4C16-95BB-B7B1702A4F1B}" type="slidenum">
              <a:rPr lang="en-US" smtClean="0"/>
              <a:t>20</a:t>
            </a:fld>
            <a:endParaRPr lang="en-US"/>
          </a:p>
        </p:txBody>
      </p:sp>
    </p:spTree>
    <p:extLst>
      <p:ext uri="{BB962C8B-B14F-4D97-AF65-F5344CB8AC3E}">
        <p14:creationId xmlns:p14="http://schemas.microsoft.com/office/powerpoint/2010/main" val="950024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703FC-4DB5-4B09-A584-6BBCB91CB75E}" type="slidenum">
              <a:rPr lang="en-GB" smtClean="0"/>
              <a:pPr/>
              <a:t>21</a:t>
            </a:fld>
            <a:endParaRPr lang="en-GB"/>
          </a:p>
        </p:txBody>
      </p:sp>
    </p:spTree>
    <p:extLst>
      <p:ext uri="{BB962C8B-B14F-4D97-AF65-F5344CB8AC3E}">
        <p14:creationId xmlns:p14="http://schemas.microsoft.com/office/powerpoint/2010/main" val="358947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defTabSz="914400">
              <a:spcBef>
                <a:spcPct val="0"/>
              </a:spcBef>
              <a:buFontTx/>
              <a:buNone/>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66A7D49-E2A3-48C4-A645-33A9E6BFF2E4}" type="slidenum">
              <a:rPr lang="en-US">
                <a:solidFill>
                  <a:srgbClr val="000000"/>
                </a:solidFill>
                <a:ea typeface="ＭＳ Ｐゴシック"/>
                <a:cs typeface="ＭＳ Ｐゴシック"/>
              </a:rPr>
              <a:pPr defTabSz="912813" fontAlgn="base">
                <a:spcBef>
                  <a:spcPct val="0"/>
                </a:spcBef>
                <a:spcAft>
                  <a:spcPct val="0"/>
                </a:spcAft>
              </a:pPr>
              <a:t>22</a:t>
            </a:fld>
            <a:endParaRPr lang="en-US">
              <a:solidFill>
                <a:srgbClr val="000000"/>
              </a:solidFill>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4293" fontAlgn="auto">
              <a:spcBef>
                <a:spcPts val="0"/>
              </a:spcBef>
              <a:spcAft>
                <a:spcPts val="0"/>
              </a:spcAft>
              <a:defRPr/>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E16A65A-984C-480C-AD57-4C9CAD434F3E}" type="slidenum">
              <a:rPr lang="en-US"/>
              <a:pPr defTabSz="912813"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defTabSz="817563" eaLnBrk="0" hangingPunct="0"/>
            <a:endParaRPr lang="en-US" sz="1100"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F7E9495-11B1-473C-A204-14F001C3B407}" type="slidenum">
              <a:rPr lang="en-US">
                <a:ea typeface="ＭＳ Ｐゴシック"/>
                <a:cs typeface="ＭＳ Ｐゴシック"/>
              </a:rPr>
              <a:pPr defTabSz="912813" fontAlgn="base">
                <a:spcBef>
                  <a:spcPct val="0"/>
                </a:spcBef>
                <a:spcAft>
                  <a:spcPct val="0"/>
                </a:spcAft>
              </a:pPr>
              <a:t>24</a:t>
            </a:fld>
            <a:endParaRPr lang="en-US">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defTabSz="914400">
              <a:spcBef>
                <a:spcPct val="0"/>
              </a:spcBef>
              <a:buFontTx/>
              <a:buChar char="-"/>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E0CE1B6-C0C0-4B2E-A902-834DC79DAA6A}" type="slidenum">
              <a:rPr lang="en-US"/>
              <a:pPr defTabSz="912813"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7A9F482-0587-40E9-AE87-FD51F7BA341D}" type="slidenum">
              <a:rPr lang="en-US"/>
              <a:pPr defTabSz="912813"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5F127-5C13-49E2-9973-3F3EF65EB45C}" type="slidenum">
              <a:rPr lang="en-US" smtClean="0"/>
              <a:t>28</a:t>
            </a:fld>
            <a:endParaRPr lang="en-US"/>
          </a:p>
        </p:txBody>
      </p:sp>
    </p:spTree>
    <p:extLst>
      <p:ext uri="{BB962C8B-B14F-4D97-AF65-F5344CB8AC3E}">
        <p14:creationId xmlns:p14="http://schemas.microsoft.com/office/powerpoint/2010/main" val="2612124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0E5C5-EC7E-4C16-95BB-B7B1702A4F1B}" type="slidenum">
              <a:rPr lang="en-US" smtClean="0"/>
              <a:t>29</a:t>
            </a:fld>
            <a:endParaRPr lang="en-US"/>
          </a:p>
        </p:txBody>
      </p:sp>
    </p:spTree>
    <p:extLst>
      <p:ext uri="{BB962C8B-B14F-4D97-AF65-F5344CB8AC3E}">
        <p14:creationId xmlns:p14="http://schemas.microsoft.com/office/powerpoint/2010/main" val="225149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5F127-5C13-49E2-9973-3F3EF65EB45C}" type="slidenum">
              <a:rPr lang="en-US" smtClean="0"/>
              <a:t>30</a:t>
            </a:fld>
            <a:endParaRPr lang="en-US"/>
          </a:p>
        </p:txBody>
      </p:sp>
    </p:spTree>
    <p:extLst>
      <p:ext uri="{BB962C8B-B14F-4D97-AF65-F5344CB8AC3E}">
        <p14:creationId xmlns:p14="http://schemas.microsoft.com/office/powerpoint/2010/main" val="77289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44538"/>
            <a:ext cx="4957762" cy="3719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D74E8-C22D-4C78-AFE0-12A73CD2D761}" type="slidenum">
              <a:rPr lang="en-US" smtClean="0"/>
              <a:pPr/>
              <a:t>3</a:t>
            </a:fld>
            <a:endParaRPr lang="en-US"/>
          </a:p>
        </p:txBody>
      </p:sp>
    </p:spTree>
    <p:extLst>
      <p:ext uri="{BB962C8B-B14F-4D97-AF65-F5344CB8AC3E}">
        <p14:creationId xmlns:p14="http://schemas.microsoft.com/office/powerpoint/2010/main" val="2522164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703FC-4DB5-4B09-A584-6BBCB91CB75E}" type="slidenum">
              <a:rPr lang="en-GB" smtClean="0"/>
              <a:pPr/>
              <a:t>31</a:t>
            </a:fld>
            <a:endParaRPr lang="en-GB"/>
          </a:p>
        </p:txBody>
      </p:sp>
    </p:spTree>
    <p:extLst>
      <p:ext uri="{BB962C8B-B14F-4D97-AF65-F5344CB8AC3E}">
        <p14:creationId xmlns:p14="http://schemas.microsoft.com/office/powerpoint/2010/main" val="3625924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5F127-5C13-49E2-9973-3F3EF65EB45C}" type="slidenum">
              <a:rPr lang="en-US" smtClean="0"/>
              <a:t>33</a:t>
            </a:fld>
            <a:endParaRPr lang="en-US"/>
          </a:p>
        </p:txBody>
      </p:sp>
    </p:spTree>
    <p:extLst>
      <p:ext uri="{BB962C8B-B14F-4D97-AF65-F5344CB8AC3E}">
        <p14:creationId xmlns:p14="http://schemas.microsoft.com/office/powerpoint/2010/main" val="440455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5F127-5C13-49E2-9973-3F3EF65EB45C}" type="slidenum">
              <a:rPr lang="en-US" smtClean="0"/>
              <a:t>34</a:t>
            </a:fld>
            <a:endParaRPr lang="en-US"/>
          </a:p>
        </p:txBody>
      </p:sp>
    </p:spTree>
    <p:extLst>
      <p:ext uri="{BB962C8B-B14F-4D97-AF65-F5344CB8AC3E}">
        <p14:creationId xmlns:p14="http://schemas.microsoft.com/office/powerpoint/2010/main" val="2295324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EF89C-DBF0-47C3-A9DB-B6311485C4CF}" type="slidenum">
              <a:rPr lang="en-US" smtClean="0"/>
              <a:t>40</a:t>
            </a:fld>
            <a:endParaRPr lang="en-US"/>
          </a:p>
        </p:txBody>
      </p:sp>
    </p:spTree>
    <p:extLst>
      <p:ext uri="{BB962C8B-B14F-4D97-AF65-F5344CB8AC3E}">
        <p14:creationId xmlns:p14="http://schemas.microsoft.com/office/powerpoint/2010/main" val="148785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B5703FC-4DB5-4B09-A584-6BBCB91CB75E}" type="slidenum">
              <a:rPr lang="en-GB" smtClean="0"/>
              <a:pPr/>
              <a:t>51</a:t>
            </a:fld>
            <a:endParaRPr lang="en-GB"/>
          </a:p>
        </p:txBody>
      </p:sp>
    </p:spTree>
    <p:extLst>
      <p:ext uri="{BB962C8B-B14F-4D97-AF65-F5344CB8AC3E}">
        <p14:creationId xmlns:p14="http://schemas.microsoft.com/office/powerpoint/2010/main" val="416625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0E5C5-EC7E-4C16-95BB-B7B1702A4F1B}" type="slidenum">
              <a:rPr lang="en-US" smtClean="0"/>
              <a:t>4</a:t>
            </a:fld>
            <a:endParaRPr lang="en-US"/>
          </a:p>
        </p:txBody>
      </p:sp>
    </p:spTree>
    <p:extLst>
      <p:ext uri="{BB962C8B-B14F-4D97-AF65-F5344CB8AC3E}">
        <p14:creationId xmlns:p14="http://schemas.microsoft.com/office/powerpoint/2010/main" val="307644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744538"/>
            <a:ext cx="4957762" cy="3719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D74E8-C22D-4C78-AFE0-12A73CD2D761}" type="slidenum">
              <a:rPr lang="en-US" smtClean="0"/>
              <a:pPr/>
              <a:t>5</a:t>
            </a:fld>
            <a:endParaRPr lang="en-US"/>
          </a:p>
        </p:txBody>
      </p:sp>
    </p:spTree>
    <p:extLst>
      <p:ext uri="{BB962C8B-B14F-4D97-AF65-F5344CB8AC3E}">
        <p14:creationId xmlns:p14="http://schemas.microsoft.com/office/powerpoint/2010/main" val="32313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0E5C5-EC7E-4C16-95BB-B7B1702A4F1B}" type="slidenum">
              <a:rPr lang="en-US" smtClean="0"/>
              <a:t>6</a:t>
            </a:fld>
            <a:endParaRPr lang="en-US"/>
          </a:p>
        </p:txBody>
      </p:sp>
    </p:spTree>
    <p:extLst>
      <p:ext uri="{BB962C8B-B14F-4D97-AF65-F5344CB8AC3E}">
        <p14:creationId xmlns:p14="http://schemas.microsoft.com/office/powerpoint/2010/main" val="428270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0E5C5-EC7E-4C16-95BB-B7B1702A4F1B}" type="slidenum">
              <a:rPr lang="en-US" smtClean="0"/>
              <a:t>7</a:t>
            </a:fld>
            <a:endParaRPr lang="en-US"/>
          </a:p>
        </p:txBody>
      </p:sp>
    </p:spTree>
    <p:extLst>
      <p:ext uri="{BB962C8B-B14F-4D97-AF65-F5344CB8AC3E}">
        <p14:creationId xmlns:p14="http://schemas.microsoft.com/office/powerpoint/2010/main" val="404749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6160480-4F49-41CA-8385-5DFC39A54F57}"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10E5C5-EC7E-4C16-95BB-B7B1702A4F1B}" type="slidenum">
              <a:rPr lang="en-US" smtClean="0"/>
              <a:t>9</a:t>
            </a:fld>
            <a:endParaRPr lang="en-US"/>
          </a:p>
        </p:txBody>
      </p:sp>
    </p:spTree>
    <p:extLst>
      <p:ext uri="{BB962C8B-B14F-4D97-AF65-F5344CB8AC3E}">
        <p14:creationId xmlns:p14="http://schemas.microsoft.com/office/powerpoint/2010/main" val="323952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rgbClr val="537388"/>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37388"/>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GB" dirty="0"/>
          </a:p>
        </p:txBody>
      </p:sp>
      <p:sp>
        <p:nvSpPr>
          <p:cNvPr id="7" name="Rectangle 6"/>
          <p:cNvSpPr/>
          <p:nvPr userDrawn="1"/>
        </p:nvSpPr>
        <p:spPr>
          <a:xfrm>
            <a:off x="10288" y="5911336"/>
            <a:ext cx="9108000" cy="9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defTabSz="914293"/>
            <a:endParaRPr lang="en-GB">
              <a:solidFill>
                <a:prstClr val="white"/>
              </a:solidFill>
            </a:endParaRPr>
          </a:p>
        </p:txBody>
      </p:sp>
      <p:sp>
        <p:nvSpPr>
          <p:cNvPr id="9" name="Rectangle 8"/>
          <p:cNvSpPr/>
          <p:nvPr userDrawn="1"/>
        </p:nvSpPr>
        <p:spPr>
          <a:xfrm>
            <a:off x="611560" y="457201"/>
            <a:ext cx="6317394" cy="119062"/>
          </a:xfrm>
          <a:prstGeom prst="rect">
            <a:avLst/>
          </a:prstGeom>
          <a:solidFill>
            <a:srgbClr val="5373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1018705">
              <a:defRPr/>
            </a:pPr>
            <a:endParaRPr lang="en-US" sz="2000">
              <a:solidFill>
                <a:prstClr val="white"/>
              </a:solidFill>
            </a:endParaRPr>
          </a:p>
        </p:txBody>
      </p:sp>
      <p:sp>
        <p:nvSpPr>
          <p:cNvPr id="14" name="Rectangle 13"/>
          <p:cNvSpPr/>
          <p:nvPr userDrawn="1"/>
        </p:nvSpPr>
        <p:spPr>
          <a:xfrm>
            <a:off x="7380312" y="457201"/>
            <a:ext cx="1080120" cy="119062"/>
          </a:xfrm>
          <a:prstGeom prst="rect">
            <a:avLst/>
          </a:prstGeom>
          <a:solidFill>
            <a:srgbClr val="5373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1018705">
              <a:defRPr/>
            </a:pPr>
            <a:endParaRPr lang="en-US" sz="20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7237" y="217825"/>
            <a:ext cx="1873135" cy="716876"/>
          </a:xfrm>
          <a:prstGeom prst="rect">
            <a:avLst/>
          </a:prstGeom>
        </p:spPr>
      </p:pic>
    </p:spTree>
    <p:extLst>
      <p:ext uri="{BB962C8B-B14F-4D97-AF65-F5344CB8AC3E}">
        <p14:creationId xmlns:p14="http://schemas.microsoft.com/office/powerpoint/2010/main" val="365581271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537388"/>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6857432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8605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7D96D7-7887-4B31-AE84-C9FCBE65A0EA}" type="datetimeFigureOut">
              <a:rPr lang="en-US" smtClean="0"/>
              <a:t>10/27/14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C9645A-DA5A-47AF-A50D-03006D823DC9}" type="slidenum">
              <a:rPr lang="en-US" smtClean="0"/>
              <a:t>‹#›</a:t>
            </a:fld>
            <a:endParaRPr lang="en-US"/>
          </a:p>
        </p:txBody>
      </p:sp>
    </p:spTree>
    <p:extLst>
      <p:ext uri="{BB962C8B-B14F-4D97-AF65-F5344CB8AC3E}">
        <p14:creationId xmlns:p14="http://schemas.microsoft.com/office/powerpoint/2010/main" val="359334045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65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67774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fr-FR" noProof="0" dirty="0" err="1" smtClean="0"/>
              <a:t>Title</a:t>
            </a:r>
            <a:endParaRPr lang="fr-FR" noProof="0"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Rectangle 16"/>
          <p:cNvSpPr/>
          <p:nvPr userDrawn="1"/>
        </p:nvSpPr>
        <p:spPr>
          <a:xfrm>
            <a:off x="2987824" y="6156693"/>
            <a:ext cx="504056" cy="5125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defTabSz="914293"/>
            <a:endParaRPr lang="en-GB">
              <a:solidFill>
                <a:prstClr val="white"/>
              </a:solidFill>
            </a:endParaRPr>
          </a:p>
        </p:txBody>
      </p:sp>
      <p:sp>
        <p:nvSpPr>
          <p:cNvPr id="20" name="Rectangle 19"/>
          <p:cNvSpPr/>
          <p:nvPr userDrawn="1"/>
        </p:nvSpPr>
        <p:spPr>
          <a:xfrm>
            <a:off x="126705" y="6335525"/>
            <a:ext cx="900000" cy="119063"/>
          </a:xfrm>
          <a:prstGeom prst="rect">
            <a:avLst/>
          </a:prstGeom>
          <a:solidFill>
            <a:srgbClr val="5373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1018705">
              <a:defRPr/>
            </a:pPr>
            <a:endParaRPr lang="en-US" sz="2000">
              <a:solidFill>
                <a:prstClr val="white"/>
              </a:solidFill>
            </a:endParaRPr>
          </a:p>
        </p:txBody>
      </p:sp>
      <p:sp>
        <p:nvSpPr>
          <p:cNvPr id="22" name="Rectangle 21"/>
          <p:cNvSpPr/>
          <p:nvPr userDrawn="1"/>
        </p:nvSpPr>
        <p:spPr>
          <a:xfrm>
            <a:off x="1475655" y="6320118"/>
            <a:ext cx="7632849" cy="119063"/>
          </a:xfrm>
          <a:prstGeom prst="rect">
            <a:avLst/>
          </a:prstGeom>
          <a:solidFill>
            <a:srgbClr val="53738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1018705">
              <a:defRPr/>
            </a:pPr>
            <a:endParaRPr lang="en-US" sz="2000">
              <a:solidFill>
                <a:prstClr val="white"/>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6706" y="6205595"/>
            <a:ext cx="1177636" cy="450699"/>
          </a:xfrm>
          <a:prstGeom prst="rect">
            <a:avLst/>
          </a:prstGeom>
        </p:spPr>
      </p:pic>
    </p:spTree>
    <p:extLst>
      <p:ext uri="{BB962C8B-B14F-4D97-AF65-F5344CB8AC3E}">
        <p14:creationId xmlns:p14="http://schemas.microsoft.com/office/powerpoint/2010/main" val="16382081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iming>
    <p:tnLst>
      <p:par>
        <p:cTn xmlns:p14="http://schemas.microsoft.com/office/powerpoint/2010/main" id="1" dur="indefinite" restart="never" nodeType="tmRoot"/>
      </p:par>
    </p:tnLst>
  </p:timing>
  <p:txStyles>
    <p:titleStyle>
      <a:lvl1pPr algn="l" defTabSz="914293" rtl="0" eaLnBrk="1" latinLnBrk="0" hangingPunct="1">
        <a:spcBef>
          <a:spcPct val="0"/>
        </a:spcBef>
        <a:buNone/>
        <a:defRPr sz="4400" b="1" kern="1200">
          <a:solidFill>
            <a:schemeClr val="tx2"/>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chart" Target="../charts/chart3.xml"/><Relationship Id="rId5" Type="http://schemas.openxmlformats.org/officeDocument/2006/relationships/hyperlink" Target="http://www.reuters.com/article/2012/07/02/us-malaysia-petronas-idUSBRE86105420120702" TargetMode="Externa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22.emf"/><Relationship Id="rId12" Type="http://schemas.openxmlformats.org/officeDocument/2006/relationships/image" Target="../media/image23.jpeg"/><Relationship Id="rId13" Type="http://schemas.openxmlformats.org/officeDocument/2006/relationships/image" Target="../media/image24.png"/><Relationship Id="rId1" Type="http://schemas.openxmlformats.org/officeDocument/2006/relationships/tags" Target="../tags/tag1.xml"/><Relationship Id="rId2" Type="http://schemas.openxmlformats.org/officeDocument/2006/relationships/slideLayout" Target="../slideLayouts/slideLayout5.xml"/><Relationship Id="rId3" Type="http://schemas.openxmlformats.org/officeDocument/2006/relationships/notesSlide" Target="../notesSlides/notesSlide12.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audio" Target="../media/audio1.bin"/><Relationship Id="rId10"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resourcegovernance.org/sites/default/files/OilSales-Transparency.pdf"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jpeg"/></Relationships>
</file>

<file path=ppt/slides/_rels/slide16.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audio" Target="../media/audio1.bin"/><Relationship Id="rId13" Type="http://schemas.openxmlformats.org/officeDocument/2006/relationships/image" Target="../media/image21.jpeg"/><Relationship Id="rId14" Type="http://schemas.openxmlformats.org/officeDocument/2006/relationships/image" Target="../media/image22.emf"/><Relationship Id="rId15" Type="http://schemas.openxmlformats.org/officeDocument/2006/relationships/image" Target="../media/image23.jpeg"/><Relationship Id="rId16" Type="http://schemas.openxmlformats.org/officeDocument/2006/relationships/image" Target="../media/image24.png"/><Relationship Id="rId1" Type="http://schemas.openxmlformats.org/officeDocument/2006/relationships/tags" Target="../tags/tag2.xml"/><Relationship Id="rId2" Type="http://schemas.openxmlformats.org/officeDocument/2006/relationships/slideLayout" Target="../slideLayouts/slideLayout5.xml"/><Relationship Id="rId3" Type="http://schemas.openxmlformats.org/officeDocument/2006/relationships/notesSlide" Target="../notesSlides/notesSlide16.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Microsoft_Excel_97_-_2004_Worksheet1.xls"/><Relationship Id="rId5" Type="http://schemas.openxmlformats.org/officeDocument/2006/relationships/image" Target="../media/image33.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athamhouse.or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chathamhouse.org/sites/files/chathamhouse/public/Research/Energy,%20Environment%20and%20Development/ggdoc0407.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130425"/>
            <a:ext cx="9144001" cy="1470025"/>
          </a:xfrm>
        </p:spPr>
        <p:txBody>
          <a:bodyPr>
            <a:noAutofit/>
          </a:bodyPr>
          <a:lstStyle/>
          <a:p>
            <a:pPr algn="ctr"/>
            <a:r>
              <a:rPr lang="en-US" sz="4000" dirty="0" err="1" smtClean="0">
                <a:solidFill>
                  <a:srgbClr val="FF6F4C"/>
                </a:solidFill>
                <a:latin typeface="Calibri" panose="020F0502020204030204" pitchFamily="34" charset="0"/>
              </a:rPr>
              <a:t>Олборлох</a:t>
            </a:r>
            <a:r>
              <a:rPr lang="en-US" sz="4000" dirty="0" smtClean="0">
                <a:solidFill>
                  <a:srgbClr val="FF6F4C"/>
                </a:solidFill>
                <a:latin typeface="Calibri" panose="020F0502020204030204" pitchFamily="34" charset="0"/>
              </a:rPr>
              <a:t> </a:t>
            </a:r>
            <a:r>
              <a:rPr lang="en-US" sz="4000" dirty="0" err="1" smtClean="0">
                <a:solidFill>
                  <a:srgbClr val="FF6F4C"/>
                </a:solidFill>
                <a:latin typeface="Calibri" panose="020F0502020204030204" pitchFamily="34" charset="0"/>
              </a:rPr>
              <a:t>салбарын</a:t>
            </a:r>
            <a:r>
              <a:rPr lang="en-US" sz="4000" dirty="0" smtClean="0">
                <a:solidFill>
                  <a:srgbClr val="FF6F4C"/>
                </a:solidFill>
                <a:latin typeface="Calibri" panose="020F0502020204030204" pitchFamily="34" charset="0"/>
              </a:rPr>
              <a:t> </a:t>
            </a:r>
            <a:r>
              <a:rPr lang="en-US" sz="4000" dirty="0" err="1" smtClean="0">
                <a:solidFill>
                  <a:srgbClr val="FF6F4C"/>
                </a:solidFill>
                <a:latin typeface="Calibri" panose="020F0502020204030204" pitchFamily="34" charset="0"/>
              </a:rPr>
              <a:t>төрийн</a:t>
            </a:r>
            <a:r>
              <a:rPr lang="en-US" sz="4000" dirty="0" smtClean="0">
                <a:solidFill>
                  <a:srgbClr val="FF6F4C"/>
                </a:solidFill>
                <a:latin typeface="Calibri" panose="020F0502020204030204" pitchFamily="34" charset="0"/>
              </a:rPr>
              <a:t> </a:t>
            </a:r>
            <a:r>
              <a:rPr lang="en-US" sz="4000" dirty="0" err="1" smtClean="0">
                <a:solidFill>
                  <a:srgbClr val="FF6F4C"/>
                </a:solidFill>
                <a:latin typeface="Calibri" panose="020F0502020204030204" pitchFamily="34" charset="0"/>
              </a:rPr>
              <a:t>өмчит</a:t>
            </a:r>
            <a:r>
              <a:rPr lang="en-US" sz="4000" dirty="0" smtClean="0">
                <a:solidFill>
                  <a:srgbClr val="FF6F4C"/>
                </a:solidFill>
                <a:latin typeface="Calibri" panose="020F0502020204030204" pitchFamily="34" charset="0"/>
              </a:rPr>
              <a:t> </a:t>
            </a:r>
            <a:r>
              <a:rPr lang="en-US" sz="4000" dirty="0" err="1" smtClean="0">
                <a:solidFill>
                  <a:srgbClr val="FF6F4C"/>
                </a:solidFill>
                <a:latin typeface="Calibri" panose="020F0502020204030204" pitchFamily="34" charset="0"/>
              </a:rPr>
              <a:t>компанийн</a:t>
            </a:r>
            <a:r>
              <a:rPr lang="en-US" sz="4000" dirty="0" smtClean="0">
                <a:solidFill>
                  <a:srgbClr val="FF6F4C"/>
                </a:solidFill>
                <a:latin typeface="Calibri" panose="020F0502020204030204" pitchFamily="34" charset="0"/>
              </a:rPr>
              <a:t> </a:t>
            </a:r>
            <a:r>
              <a:rPr lang="en-US" sz="4000" dirty="0" err="1" smtClean="0">
                <a:solidFill>
                  <a:srgbClr val="FF6F4C"/>
                </a:solidFill>
                <a:latin typeface="Calibri" panose="020F0502020204030204" pitchFamily="34" charset="0"/>
              </a:rPr>
              <a:t>засаглалын</a:t>
            </a:r>
            <a:r>
              <a:rPr lang="en-US" sz="4000" dirty="0" smtClean="0">
                <a:solidFill>
                  <a:srgbClr val="FF6F4C"/>
                </a:solidFill>
                <a:latin typeface="Calibri" panose="020F0502020204030204" pitchFamily="34" charset="0"/>
              </a:rPr>
              <a:t> </a:t>
            </a:r>
            <a:r>
              <a:rPr lang="en-US" sz="4000" dirty="0" err="1" smtClean="0">
                <a:solidFill>
                  <a:srgbClr val="FF6F4C"/>
                </a:solidFill>
                <a:latin typeface="Calibri" panose="020F0502020204030204" pitchFamily="34" charset="0"/>
              </a:rPr>
              <a:t>зарим</a:t>
            </a:r>
            <a:r>
              <a:rPr lang="en-US" sz="4000" dirty="0" smtClean="0">
                <a:solidFill>
                  <a:srgbClr val="FF6F4C"/>
                </a:solidFill>
                <a:latin typeface="Calibri" panose="020F0502020204030204" pitchFamily="34" charset="0"/>
              </a:rPr>
              <a:t> </a:t>
            </a:r>
            <a:r>
              <a:rPr lang="en-US" sz="4000" dirty="0" err="1" smtClean="0">
                <a:solidFill>
                  <a:srgbClr val="FF6F4C"/>
                </a:solidFill>
                <a:latin typeface="Calibri" panose="020F0502020204030204" pitchFamily="34" charset="0"/>
              </a:rPr>
              <a:t>асуудал</a:t>
            </a:r>
            <a:endParaRPr lang="en-US" sz="4000" b="1" i="1" dirty="0">
              <a:solidFill>
                <a:srgbClr val="FF6F4C"/>
              </a:solidFill>
              <a:latin typeface="Calibri" panose="020F0502020204030204" pitchFamily="34" charset="0"/>
            </a:endParaRPr>
          </a:p>
        </p:txBody>
      </p:sp>
      <p:sp>
        <p:nvSpPr>
          <p:cNvPr id="3" name="Subtitle 2"/>
          <p:cNvSpPr>
            <a:spLocks noGrp="1"/>
          </p:cNvSpPr>
          <p:nvPr>
            <p:ph type="subTitle" idx="1"/>
          </p:nvPr>
        </p:nvSpPr>
        <p:spPr>
          <a:xfrm>
            <a:off x="1259632" y="3933056"/>
            <a:ext cx="6512768" cy="1752600"/>
          </a:xfrm>
        </p:spPr>
        <p:txBody>
          <a:bodyPr>
            <a:noAutofit/>
          </a:bodyPr>
          <a:lstStyle/>
          <a:p>
            <a:pPr>
              <a:lnSpc>
                <a:spcPts val="4200"/>
              </a:lnSpc>
              <a:spcBef>
                <a:spcPts val="0"/>
              </a:spcBef>
            </a:pPr>
            <a:r>
              <a:rPr lang="mn-MN" sz="2400" b="1" dirty="0" smtClean="0">
                <a:latin typeface="Calibri" panose="020F0502020204030204" pitchFamily="34" charset="0"/>
              </a:rPr>
              <a:t>Эрдэнэс МГЛ, Улаанбаатар</a:t>
            </a:r>
            <a:endParaRPr lang="en-US" sz="2400" b="1" dirty="0" smtClean="0">
              <a:latin typeface="Calibri" panose="020F0502020204030204" pitchFamily="34" charset="0"/>
            </a:endParaRPr>
          </a:p>
          <a:p>
            <a:pPr>
              <a:lnSpc>
                <a:spcPts val="4200"/>
              </a:lnSpc>
              <a:spcBef>
                <a:spcPts val="0"/>
              </a:spcBef>
            </a:pPr>
            <a:r>
              <a:rPr lang="mn-MN" sz="2400" b="1" dirty="0" smtClean="0">
                <a:latin typeface="Calibri" panose="020F0502020204030204" pitchFamily="34" charset="0"/>
              </a:rPr>
              <a:t>2014 оны 10 сарын </a:t>
            </a:r>
            <a:r>
              <a:rPr lang="mn-MN" sz="2400" b="1" dirty="0" smtClean="0">
                <a:latin typeface="Calibri" panose="020F0502020204030204" pitchFamily="34" charset="0"/>
              </a:rPr>
              <a:t>30</a:t>
            </a:r>
            <a:endParaRPr lang="mn-MN" sz="2400" b="1" dirty="0" smtClean="0">
              <a:latin typeface="Calibri" panose="020F0502020204030204" pitchFamily="34" charset="0"/>
            </a:endParaRPr>
          </a:p>
          <a:p>
            <a:pPr>
              <a:lnSpc>
                <a:spcPts val="4200"/>
              </a:lnSpc>
              <a:spcBef>
                <a:spcPts val="0"/>
              </a:spcBef>
            </a:pPr>
            <a:r>
              <a:rPr lang="mn-MN" sz="2400" b="1" dirty="0" smtClean="0">
                <a:latin typeface="Calibri" panose="020F0502020204030204" pitchFamily="34" charset="0"/>
              </a:rPr>
              <a:t>Н. Дорждарь</a:t>
            </a:r>
          </a:p>
          <a:p>
            <a:pPr>
              <a:lnSpc>
                <a:spcPts val="4200"/>
              </a:lnSpc>
              <a:spcBef>
                <a:spcPts val="0"/>
              </a:spcBef>
            </a:pPr>
            <a:r>
              <a:rPr lang="en-US" sz="2400" b="1" dirty="0" err="1" smtClean="0">
                <a:latin typeface="Calibri" panose="020F0502020204030204" pitchFamily="34" charset="0"/>
              </a:rPr>
              <a:t>dorjdari@resourcegovernance.org</a:t>
            </a:r>
            <a:endParaRPr lang="en-US" sz="2400" b="1" dirty="0">
              <a:latin typeface="Calibri" panose="020F0502020204030204" pitchFamily="34" charset="0"/>
            </a:endParaRPr>
          </a:p>
        </p:txBody>
      </p:sp>
      <p:sp>
        <p:nvSpPr>
          <p:cNvPr id="5" name="Rectangle 6"/>
          <p:cNvSpPr>
            <a:spLocks noChangeArrowheads="1"/>
          </p:cNvSpPr>
          <p:nvPr/>
        </p:nvSpPr>
        <p:spPr bwMode="auto">
          <a:xfrm>
            <a:off x="1" y="43970"/>
            <a:ext cx="184601" cy="36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76" tIns="45688" rIns="91376" bIns="45688" numCol="1" anchor="ctr" anchorCtr="0" compatLnSpc="1">
            <a:prstTxWarp prst="textNoShape">
              <a:avLst/>
            </a:prstTxWarp>
            <a:spAutoFit/>
          </a:bodyPr>
          <a:lstStyle/>
          <a:p>
            <a:pPr defTabSz="913758"/>
            <a:endParaRPr lang="en-US" dirty="0">
              <a:solidFill>
                <a:prstClr val="black"/>
              </a:solidFill>
              <a:latin typeface="Calibri"/>
              <a:ea typeface="+mn-ea"/>
            </a:endParaRPr>
          </a:p>
        </p:txBody>
      </p:sp>
    </p:spTree>
    <p:extLst>
      <p:ext uri="{BB962C8B-B14F-4D97-AF65-F5344CB8AC3E}">
        <p14:creationId xmlns:p14="http://schemas.microsoft.com/office/powerpoint/2010/main" val="14010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en-US" sz="2400" dirty="0" err="1" smtClean="0"/>
              <a:t>Төслийн</a:t>
            </a:r>
            <a:r>
              <a:rPr lang="en-US" sz="2400" dirty="0" smtClean="0"/>
              <a:t> </a:t>
            </a:r>
            <a:r>
              <a:rPr lang="en-US" sz="2400" dirty="0" err="1"/>
              <a:t>бүтээн</a:t>
            </a:r>
            <a:r>
              <a:rPr lang="en-US" sz="2400" dirty="0"/>
              <a:t> </a:t>
            </a:r>
            <a:r>
              <a:rPr lang="en-US" sz="2400" dirty="0" err="1"/>
              <a:t>байгуулалт</a:t>
            </a:r>
            <a:r>
              <a:rPr lang="en-US" sz="2400" dirty="0"/>
              <a:t>, </a:t>
            </a:r>
            <a:r>
              <a:rPr lang="en-US" sz="2400" dirty="0" err="1"/>
              <a:t>орлого</a:t>
            </a:r>
            <a:r>
              <a:rPr lang="en-US" sz="2400" dirty="0"/>
              <a:t> </a:t>
            </a:r>
            <a:r>
              <a:rPr lang="en-US" sz="2400" dirty="0" err="1"/>
              <a:t>хураалт</a:t>
            </a:r>
            <a:r>
              <a:rPr lang="en-US" sz="2400" dirty="0"/>
              <a:t> </a:t>
            </a:r>
            <a:r>
              <a:rPr lang="en-US" sz="2400" dirty="0" err="1"/>
              <a:t>үр</a:t>
            </a:r>
            <a:r>
              <a:rPr lang="en-US" sz="2400" dirty="0"/>
              <a:t> </a:t>
            </a:r>
            <a:r>
              <a:rPr lang="en-US" sz="2400" dirty="0" err="1"/>
              <a:t>ашиг</a:t>
            </a:r>
            <a:r>
              <a:rPr lang="en-US" sz="2400" dirty="0"/>
              <a:t> </a:t>
            </a:r>
            <a:r>
              <a:rPr lang="en-US" sz="2400" dirty="0" err="1" smtClean="0"/>
              <a:t>муутай</a:t>
            </a:r>
            <a:r>
              <a:rPr lang="en-US" sz="2400" dirty="0"/>
              <a:t/>
            </a:r>
            <a:br>
              <a:rPr lang="en-US" sz="2400" dirty="0"/>
            </a:br>
            <a:endParaRPr lang="en-US" altLang="en-US" sz="2400" dirty="0" smtClean="0"/>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l="9671" b="7426"/>
          <a:stretch>
            <a:fillRect/>
          </a:stretch>
        </p:blipFill>
        <p:spPr bwMode="auto">
          <a:xfrm>
            <a:off x="762000" y="1371600"/>
            <a:ext cx="7527925"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0" name="Rectangle 3"/>
          <p:cNvSpPr>
            <a:spLocks noChangeArrowheads="1"/>
          </p:cNvSpPr>
          <p:nvPr/>
        </p:nvSpPr>
        <p:spPr bwMode="auto">
          <a:xfrm>
            <a:off x="685800" y="6400800"/>
            <a:ext cx="207963" cy="201613"/>
          </a:xfrm>
          <a:prstGeom prst="rect">
            <a:avLst/>
          </a:prstGeom>
          <a:solidFill>
            <a:srgbClr val="FF0000"/>
          </a:solidFill>
          <a:ln w="9525">
            <a:solidFill>
              <a:srgbClr val="000000"/>
            </a:solidFill>
            <a:round/>
            <a:headEnd/>
            <a:tailEnd/>
          </a:ln>
        </p:spPr>
        <p:txBody>
          <a:bodyPr lIns="82058" tIns="41029" rIns="82058" bIns="41029" anchor="ctr"/>
          <a:lstStyle>
            <a:lvl1pPr defTabSz="409575"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defTabSz="409575"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defTabSz="409575"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defTabSz="409575"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defTabSz="409575"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eaLnBrk="1" hangingPunct="1">
              <a:spcBef>
                <a:spcPct val="0"/>
              </a:spcBef>
              <a:buFontTx/>
              <a:buNone/>
            </a:pPr>
            <a:endParaRPr lang="es-PE" altLang="en-US" sz="3600">
              <a:latin typeface="Arial" pitchFamily="34" charset="0"/>
            </a:endParaRPr>
          </a:p>
        </p:txBody>
      </p:sp>
      <p:sp>
        <p:nvSpPr>
          <p:cNvPr id="50181" name="Rectangle 5"/>
          <p:cNvSpPr>
            <a:spLocks noChangeArrowheads="1"/>
          </p:cNvSpPr>
          <p:nvPr/>
        </p:nvSpPr>
        <p:spPr bwMode="auto">
          <a:xfrm>
            <a:off x="2347913" y="6427788"/>
            <a:ext cx="207962" cy="201612"/>
          </a:xfrm>
          <a:prstGeom prst="rect">
            <a:avLst/>
          </a:prstGeom>
          <a:solidFill>
            <a:srgbClr val="0070C0"/>
          </a:solidFill>
          <a:ln w="9525">
            <a:solidFill>
              <a:srgbClr val="000000"/>
            </a:solidFill>
            <a:round/>
            <a:headEnd/>
            <a:tailEnd/>
          </a:ln>
        </p:spPr>
        <p:txBody>
          <a:bodyPr lIns="82058" tIns="41029" rIns="82058" bIns="41029" anchor="ctr"/>
          <a:lstStyle>
            <a:lvl1pPr defTabSz="409575"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defTabSz="409575"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defTabSz="409575"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defTabSz="409575"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defTabSz="409575"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eaLnBrk="1" hangingPunct="1">
              <a:spcBef>
                <a:spcPct val="0"/>
              </a:spcBef>
              <a:buFontTx/>
              <a:buNone/>
            </a:pPr>
            <a:endParaRPr lang="es-PE" altLang="en-US" sz="3600">
              <a:latin typeface="Arial" pitchFamily="34" charset="0"/>
            </a:endParaRPr>
          </a:p>
        </p:txBody>
      </p:sp>
      <p:sp>
        <p:nvSpPr>
          <p:cNvPr id="50182" name="Rectangle 6"/>
          <p:cNvSpPr>
            <a:spLocks noChangeArrowheads="1"/>
          </p:cNvSpPr>
          <p:nvPr/>
        </p:nvSpPr>
        <p:spPr bwMode="auto">
          <a:xfrm>
            <a:off x="3906838" y="6400800"/>
            <a:ext cx="207962" cy="201612"/>
          </a:xfrm>
          <a:prstGeom prst="rect">
            <a:avLst/>
          </a:prstGeom>
          <a:solidFill>
            <a:schemeClr val="tx1"/>
          </a:solidFill>
          <a:ln w="9525">
            <a:solidFill>
              <a:srgbClr val="000000"/>
            </a:solidFill>
            <a:round/>
            <a:headEnd/>
            <a:tailEnd/>
          </a:ln>
        </p:spPr>
        <p:txBody>
          <a:bodyPr lIns="82058" tIns="41029" rIns="82058" bIns="41029" anchor="ctr"/>
          <a:lstStyle>
            <a:lvl1pPr defTabSz="409575"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defTabSz="409575"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defTabSz="409575"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defTabSz="409575"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defTabSz="409575"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defTabSz="409575"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eaLnBrk="1" hangingPunct="1">
              <a:spcBef>
                <a:spcPct val="0"/>
              </a:spcBef>
              <a:buFontTx/>
              <a:buNone/>
            </a:pPr>
            <a:endParaRPr lang="es-PE" altLang="en-US" sz="3600">
              <a:latin typeface="Arial" pitchFamily="34" charset="0"/>
            </a:endParaRPr>
          </a:p>
        </p:txBody>
      </p:sp>
      <p:sp>
        <p:nvSpPr>
          <p:cNvPr id="50183" name="TextBox 4"/>
          <p:cNvSpPr txBox="1">
            <a:spLocks noChangeArrowheads="1"/>
          </p:cNvSpPr>
          <p:nvPr/>
        </p:nvSpPr>
        <p:spPr bwMode="auto">
          <a:xfrm>
            <a:off x="1090613" y="6345238"/>
            <a:ext cx="1119187" cy="3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eaLnBrk="1" hangingPunct="1">
              <a:spcBef>
                <a:spcPct val="0"/>
              </a:spcBef>
              <a:buFontTx/>
              <a:buNone/>
            </a:pPr>
            <a:r>
              <a:rPr lang="en-US" altLang="en-US" sz="1800" dirty="0" smtClean="0">
                <a:solidFill>
                  <a:srgbClr val="FF0000"/>
                </a:solidFill>
                <a:latin typeface="Book Antiqua" pitchFamily="18" charset="0"/>
              </a:rPr>
              <a:t>ТӨК</a:t>
            </a:r>
            <a:endParaRPr lang="en-US" altLang="en-US" sz="1400" dirty="0">
              <a:solidFill>
                <a:srgbClr val="FF0000"/>
              </a:solidFill>
              <a:latin typeface="Book Antiqua" pitchFamily="18" charset="0"/>
            </a:endParaRPr>
          </a:p>
        </p:txBody>
      </p:sp>
      <p:sp>
        <p:nvSpPr>
          <p:cNvPr id="50184" name="TextBox 8"/>
          <p:cNvSpPr txBox="1">
            <a:spLocks noChangeArrowheads="1"/>
          </p:cNvSpPr>
          <p:nvPr/>
        </p:nvSpPr>
        <p:spPr bwMode="auto">
          <a:xfrm>
            <a:off x="2667000" y="6345238"/>
            <a:ext cx="17319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eaLnBrk="1" hangingPunct="1">
              <a:spcBef>
                <a:spcPct val="0"/>
              </a:spcBef>
              <a:buFontTx/>
              <a:buNone/>
            </a:pPr>
            <a:r>
              <a:rPr lang="en-US" altLang="en-US" sz="1800" dirty="0" smtClean="0">
                <a:solidFill>
                  <a:srgbClr val="0070C0"/>
                </a:solidFill>
                <a:latin typeface="Book Antiqua" pitchFamily="18" charset="0"/>
              </a:rPr>
              <a:t>ОУГТК</a:t>
            </a:r>
            <a:endParaRPr lang="en-US" altLang="en-US" sz="1800" dirty="0">
              <a:solidFill>
                <a:srgbClr val="0070C0"/>
              </a:solidFill>
              <a:latin typeface="Book Antiqua" pitchFamily="18" charset="0"/>
            </a:endParaRPr>
          </a:p>
        </p:txBody>
      </p:sp>
      <p:sp>
        <p:nvSpPr>
          <p:cNvPr id="50185" name="TextBox 9"/>
          <p:cNvSpPr txBox="1">
            <a:spLocks noChangeArrowheads="1"/>
          </p:cNvSpPr>
          <p:nvPr/>
        </p:nvSpPr>
        <p:spPr bwMode="auto">
          <a:xfrm>
            <a:off x="4135438" y="6324600"/>
            <a:ext cx="1731962" cy="360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eaLnBrk="1" hangingPunct="1">
              <a:spcBef>
                <a:spcPct val="0"/>
              </a:spcBef>
              <a:buFontTx/>
              <a:buNone/>
            </a:pPr>
            <a:r>
              <a:rPr lang="en-US" altLang="en-US" sz="1800" dirty="0">
                <a:latin typeface="Book Antiqua" pitchFamily="18" charset="0"/>
              </a:rPr>
              <a:t>Majors</a:t>
            </a:r>
          </a:p>
        </p:txBody>
      </p:sp>
      <p:graphicFrame>
        <p:nvGraphicFramePr>
          <p:cNvPr id="8" name="Table 7"/>
          <p:cNvGraphicFramePr>
            <a:graphicFrameLocks noGrp="1"/>
          </p:cNvGraphicFramePr>
          <p:nvPr>
            <p:extLst>
              <p:ext uri="{D42A27DB-BD31-4B8C-83A1-F6EECF244321}">
                <p14:modId xmlns:p14="http://schemas.microsoft.com/office/powerpoint/2010/main" val="872587195"/>
              </p:ext>
            </p:extLst>
          </p:nvPr>
        </p:nvGraphicFramePr>
        <p:xfrm>
          <a:off x="6096000" y="1447800"/>
          <a:ext cx="2112963" cy="1222402"/>
        </p:xfrm>
        <a:graphic>
          <a:graphicData uri="http://schemas.openxmlformats.org/drawingml/2006/table">
            <a:tbl>
              <a:tblPr firstRow="1" bandRow="1">
                <a:tableStyleId>{5940675A-B579-460E-94D1-54222C63F5DA}</a:tableStyleId>
              </a:tblPr>
              <a:tblGrid>
                <a:gridCol w="762052"/>
                <a:gridCol w="1350911"/>
              </a:tblGrid>
              <a:tr h="568294">
                <a:tc gridSpan="2">
                  <a:txBody>
                    <a:bodyPr/>
                    <a:lstStyle/>
                    <a:p>
                      <a:pPr algn="ctr"/>
                      <a:r>
                        <a:rPr lang="en-US" sz="1600" dirty="0" err="1" smtClean="0"/>
                        <a:t>Нэг</a:t>
                      </a:r>
                      <a:r>
                        <a:rPr lang="en-US" sz="1600" dirty="0" smtClean="0"/>
                        <a:t> </a:t>
                      </a:r>
                      <a:r>
                        <a:rPr lang="en-US" sz="1600" dirty="0" err="1" smtClean="0"/>
                        <a:t>ажилтанд</a:t>
                      </a:r>
                      <a:r>
                        <a:rPr lang="en-US" sz="1600" dirty="0" smtClean="0"/>
                        <a:t> </a:t>
                      </a:r>
                      <a:r>
                        <a:rPr lang="en-US" sz="1600" dirty="0" err="1" smtClean="0"/>
                        <a:t>ногдох</a:t>
                      </a:r>
                      <a:r>
                        <a:rPr lang="en-US" sz="1600" baseline="0" dirty="0" smtClean="0"/>
                        <a:t> </a:t>
                      </a:r>
                      <a:r>
                        <a:rPr lang="en-US" sz="1600" baseline="0" dirty="0" err="1" smtClean="0"/>
                        <a:t>дундаж</a:t>
                      </a:r>
                      <a:r>
                        <a:rPr lang="en-US" sz="1600" baseline="0" dirty="0" smtClean="0"/>
                        <a:t> </a:t>
                      </a:r>
                      <a:r>
                        <a:rPr lang="en-US" sz="1600" baseline="0" dirty="0" err="1" smtClean="0"/>
                        <a:t>орлого</a:t>
                      </a:r>
                      <a:r>
                        <a:rPr lang="en-US" sz="1600" dirty="0" smtClean="0"/>
                        <a:t>,</a:t>
                      </a:r>
                      <a:r>
                        <a:rPr lang="en-US" sz="1600" baseline="0" dirty="0" smtClean="0"/>
                        <a:t> </a:t>
                      </a:r>
                      <a:r>
                        <a:rPr lang="en-US" sz="1600" baseline="0" dirty="0" smtClean="0"/>
                        <a:t>2004</a:t>
                      </a:r>
                      <a:endParaRPr lang="en-US" sz="1600" dirty="0"/>
                    </a:p>
                  </a:txBody>
                  <a:tcPr marL="83133" marR="83133" marT="40320" marB="40320">
                    <a:solidFill>
                      <a:schemeClr val="bg1">
                        <a:lumMod val="85000"/>
                      </a:schemeClr>
                    </a:solidFill>
                  </a:tcPr>
                </a:tc>
                <a:tc hMerge="1">
                  <a:txBody>
                    <a:bodyPr/>
                    <a:lstStyle/>
                    <a:p>
                      <a:endParaRPr lang="en-US" dirty="0"/>
                    </a:p>
                  </a:txBody>
                  <a:tcPr/>
                </a:tc>
              </a:tr>
              <a:tr h="327041">
                <a:tc>
                  <a:txBody>
                    <a:bodyPr/>
                    <a:lstStyle/>
                    <a:p>
                      <a:r>
                        <a:rPr lang="en-US" sz="1600" dirty="0" smtClean="0"/>
                        <a:t>ТӨГТК</a:t>
                      </a:r>
                      <a:endParaRPr lang="en-US" sz="1600" dirty="0"/>
                    </a:p>
                  </a:txBody>
                  <a:tcPr marL="83133" marR="83133" marT="40320" marB="40320"/>
                </a:tc>
                <a:tc>
                  <a:txBody>
                    <a:bodyPr/>
                    <a:lstStyle/>
                    <a:p>
                      <a:r>
                        <a:rPr lang="en-US" sz="1600" dirty="0" smtClean="0"/>
                        <a:t>$962,000</a:t>
                      </a:r>
                      <a:endParaRPr lang="en-US" sz="1600" dirty="0"/>
                    </a:p>
                  </a:txBody>
                  <a:tcPr marL="83133" marR="83133" marT="40320" marB="40320"/>
                </a:tc>
              </a:tr>
              <a:tr h="327041">
                <a:tc>
                  <a:txBody>
                    <a:bodyPr/>
                    <a:lstStyle/>
                    <a:p>
                      <a:r>
                        <a:rPr lang="en-US" sz="1600" dirty="0" smtClean="0"/>
                        <a:t>ОУГТК</a:t>
                      </a:r>
                      <a:endParaRPr lang="en-US" sz="1600" dirty="0"/>
                    </a:p>
                  </a:txBody>
                  <a:tcPr marL="83133" marR="83133" marT="40320" marB="40320"/>
                </a:tc>
                <a:tc>
                  <a:txBody>
                    <a:bodyPr/>
                    <a:lstStyle/>
                    <a:p>
                      <a:r>
                        <a:rPr lang="en-US" sz="1600" dirty="0" smtClean="0"/>
                        <a:t>$1.8</a:t>
                      </a:r>
                      <a:r>
                        <a:rPr lang="en-US" sz="1600" baseline="0" dirty="0" smtClean="0"/>
                        <a:t> </a:t>
                      </a:r>
                      <a:r>
                        <a:rPr lang="en-US" sz="1600" baseline="0" dirty="0" err="1" smtClean="0"/>
                        <a:t>сая</a:t>
                      </a:r>
                      <a:endParaRPr lang="en-US" sz="1600" dirty="0"/>
                    </a:p>
                  </a:txBody>
                  <a:tcPr marL="83133" marR="83133" marT="40320" marB="40320"/>
                </a:tc>
              </a:tr>
            </a:tbl>
          </a:graphicData>
        </a:graphic>
      </p:graphicFrame>
      <p:sp>
        <p:nvSpPr>
          <p:cNvPr id="50199" name="TextBox 10"/>
          <p:cNvSpPr txBox="1">
            <a:spLocks noChangeArrowheads="1"/>
          </p:cNvSpPr>
          <p:nvPr/>
        </p:nvSpPr>
        <p:spPr bwMode="auto">
          <a:xfrm>
            <a:off x="6851650" y="6453188"/>
            <a:ext cx="2216150"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eaLnBrk="1" hangingPunct="1">
              <a:spcBef>
                <a:spcPct val="0"/>
              </a:spcBef>
              <a:buFontTx/>
              <a:buNone/>
            </a:pPr>
            <a:r>
              <a:rPr lang="en-US" altLang="en-US" sz="1600" dirty="0" smtClean="0">
                <a:latin typeface="Book Antiqua" pitchFamily="18" charset="0"/>
              </a:rPr>
              <a:t>Victor </a:t>
            </a:r>
            <a:r>
              <a:rPr lang="en-US" altLang="en-US" sz="1600" dirty="0">
                <a:latin typeface="Book Antiqua" pitchFamily="18" charset="0"/>
              </a:rPr>
              <a:t>2007</a:t>
            </a:r>
          </a:p>
        </p:txBody>
      </p:sp>
      <p:sp>
        <p:nvSpPr>
          <p:cNvPr id="50200" name="TextBox 2"/>
          <p:cNvSpPr txBox="1">
            <a:spLocks noChangeArrowheads="1"/>
          </p:cNvSpPr>
          <p:nvPr/>
        </p:nvSpPr>
        <p:spPr bwMode="auto">
          <a:xfrm>
            <a:off x="1524000" y="5791200"/>
            <a:ext cx="5676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algn="ctr" eaLnBrk="1" hangingPunct="1">
              <a:spcBef>
                <a:spcPct val="0"/>
              </a:spcBef>
              <a:buFontTx/>
              <a:buNone/>
            </a:pPr>
            <a:r>
              <a:rPr lang="en-US" altLang="en-US" sz="1800" b="1" dirty="0" err="1" smtClean="0">
                <a:latin typeface="Book Antiqua" pitchFamily="18" charset="0"/>
              </a:rPr>
              <a:t>Ажилчдын</a:t>
            </a:r>
            <a:r>
              <a:rPr lang="en-US" altLang="en-US" sz="1800" b="1" dirty="0" smtClean="0">
                <a:latin typeface="Book Antiqua" pitchFamily="18" charset="0"/>
              </a:rPr>
              <a:t> </a:t>
            </a:r>
            <a:r>
              <a:rPr lang="en-US" altLang="en-US" sz="1800" b="1" dirty="0" err="1" smtClean="0">
                <a:latin typeface="Book Antiqua" pitchFamily="18" charset="0"/>
              </a:rPr>
              <a:t>тоо</a:t>
            </a:r>
            <a:endParaRPr lang="en-US" altLang="en-US" sz="1800" b="1" dirty="0">
              <a:latin typeface="Book Antiqua" pitchFamily="18" charset="0"/>
            </a:endParaRPr>
          </a:p>
        </p:txBody>
      </p:sp>
      <p:sp>
        <p:nvSpPr>
          <p:cNvPr id="50201" name="TextBox 11"/>
          <p:cNvSpPr txBox="1">
            <a:spLocks noChangeArrowheads="1"/>
          </p:cNvSpPr>
          <p:nvPr/>
        </p:nvSpPr>
        <p:spPr bwMode="auto">
          <a:xfrm rot="-5400000">
            <a:off x="-1277034" y="3296652"/>
            <a:ext cx="3200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eaLnBrk="1" hangingPunct="1">
              <a:spcBef>
                <a:spcPct val="0"/>
              </a:spcBef>
              <a:buFontTx/>
              <a:buNone/>
            </a:pPr>
            <a:r>
              <a:rPr lang="en-US" altLang="en-US" sz="1600" b="1" spc="-150" dirty="0" err="1" smtClean="0">
                <a:latin typeface="Book Antiqua" pitchFamily="18" charset="0"/>
              </a:rPr>
              <a:t>Орлого</a:t>
            </a:r>
            <a:r>
              <a:rPr lang="en-US" altLang="en-US" sz="1600" b="1" spc="-150" dirty="0" smtClean="0">
                <a:latin typeface="Book Antiqua" pitchFamily="18" charset="0"/>
              </a:rPr>
              <a:t>/</a:t>
            </a:r>
            <a:r>
              <a:rPr lang="en-US" altLang="en-US" sz="1600" b="1" spc="-150" dirty="0" err="1" smtClean="0">
                <a:latin typeface="Book Antiqua" pitchFamily="18" charset="0"/>
              </a:rPr>
              <a:t>Ажилттан</a:t>
            </a:r>
            <a:r>
              <a:rPr lang="en-US" altLang="en-US" sz="1600" b="1" spc="-150" dirty="0" smtClean="0">
                <a:latin typeface="Book Antiqua" pitchFamily="18" charset="0"/>
              </a:rPr>
              <a:t> </a:t>
            </a:r>
            <a:r>
              <a:rPr lang="en-US" altLang="en-US" sz="1600" b="1" spc="-150" dirty="0">
                <a:latin typeface="Book Antiqua" pitchFamily="18" charset="0"/>
              </a:rPr>
              <a:t>($1,000)</a:t>
            </a:r>
          </a:p>
        </p:txBody>
      </p:sp>
    </p:spTree>
    <p:extLst>
      <p:ext uri="{BB962C8B-B14F-4D97-AF65-F5344CB8AC3E}">
        <p14:creationId xmlns:p14="http://schemas.microsoft.com/office/powerpoint/2010/main" val="6873896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81113"/>
            <a:ext cx="3736975" cy="4738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Content Placeholder 6"/>
          <p:cNvGraphicFramePr>
            <a:graphicFrameLocks noGrp="1"/>
          </p:cNvGraphicFramePr>
          <p:nvPr>
            <p:ph sz="half" idx="2"/>
            <p:extLst>
              <p:ext uri="{D42A27DB-BD31-4B8C-83A1-F6EECF244321}">
                <p14:modId xmlns:p14="http://schemas.microsoft.com/office/powerpoint/2010/main" val="413893291"/>
              </p:ext>
            </p:extLst>
          </p:nvPr>
        </p:nvGraphicFramePr>
        <p:xfrm>
          <a:off x="4648200" y="1600201"/>
          <a:ext cx="40386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51205" name="TextBox 5"/>
          <p:cNvSpPr txBox="1">
            <a:spLocks noChangeArrowheads="1"/>
          </p:cNvSpPr>
          <p:nvPr/>
        </p:nvSpPr>
        <p:spPr bwMode="auto">
          <a:xfrm>
            <a:off x="5791200" y="6505575"/>
            <a:ext cx="3048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algn="r" eaLnBrk="1" hangingPunct="1">
              <a:spcBef>
                <a:spcPct val="0"/>
              </a:spcBef>
              <a:buFontTx/>
              <a:buNone/>
            </a:pPr>
            <a:r>
              <a:rPr lang="en-US" altLang="en-US" sz="1000">
                <a:latin typeface="Book Antiqua" pitchFamily="18" charset="0"/>
              </a:rPr>
              <a:t>Source: Petronas 2012 Annual Report</a:t>
            </a:r>
          </a:p>
        </p:txBody>
      </p:sp>
      <p:sp>
        <p:nvSpPr>
          <p:cNvPr id="51206" name="TextBox 7"/>
          <p:cNvSpPr txBox="1">
            <a:spLocks noChangeArrowheads="1"/>
          </p:cNvSpPr>
          <p:nvPr/>
        </p:nvSpPr>
        <p:spPr bwMode="auto">
          <a:xfrm>
            <a:off x="587375" y="6381750"/>
            <a:ext cx="398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eaLnBrk="1" hangingPunct="1">
              <a:spcBef>
                <a:spcPct val="0"/>
              </a:spcBef>
              <a:buFontTx/>
              <a:buNone/>
            </a:pPr>
            <a:r>
              <a:rPr lang="en-US" altLang="en-US" sz="1000">
                <a:latin typeface="Book Antiqua" pitchFamily="18" charset="0"/>
              </a:rPr>
              <a:t>Source: </a:t>
            </a:r>
            <a:r>
              <a:rPr lang="en-US" altLang="en-US" sz="1000">
                <a:latin typeface="Book Antiqua" pitchFamily="18" charset="0"/>
                <a:hlinkClick r:id="rId5"/>
              </a:rPr>
              <a:t>http://www.reuters.com/article/2012/07/02/us-malaysia-petronas-idUSBRE86105420120702</a:t>
            </a:r>
            <a:r>
              <a:rPr lang="en-US" altLang="en-US" sz="1000">
                <a:latin typeface="Book Antiqua" pitchFamily="18" charset="0"/>
              </a:rPr>
              <a:t> </a:t>
            </a:r>
          </a:p>
        </p:txBody>
      </p:sp>
      <p:sp>
        <p:nvSpPr>
          <p:cNvPr id="3" name="Title 2"/>
          <p:cNvSpPr>
            <a:spLocks noGrp="1"/>
          </p:cNvSpPr>
          <p:nvPr>
            <p:ph type="title"/>
          </p:nvPr>
        </p:nvSpPr>
        <p:spPr/>
        <p:txBody>
          <a:bodyPr>
            <a:normAutofit/>
          </a:bodyPr>
          <a:lstStyle/>
          <a:p>
            <a:r>
              <a:rPr lang="en-US" sz="2400" dirty="0" smtClean="0"/>
              <a:t>ТӨК </a:t>
            </a:r>
            <a:r>
              <a:rPr lang="en-US" sz="2400" dirty="0" err="1" smtClean="0"/>
              <a:t>нь</a:t>
            </a:r>
            <a:r>
              <a:rPr lang="en-US" sz="2400" dirty="0" smtClean="0"/>
              <a:t> </a:t>
            </a:r>
            <a:r>
              <a:rPr lang="en-US" sz="2400" dirty="0" err="1" smtClean="0"/>
              <a:t>хөрөнгийн</a:t>
            </a:r>
            <a:r>
              <a:rPr lang="en-US" sz="2400" dirty="0" smtClean="0"/>
              <a:t> </a:t>
            </a:r>
            <a:r>
              <a:rPr lang="en-US" sz="2400" dirty="0" err="1" smtClean="0"/>
              <a:t>зах</a:t>
            </a:r>
            <a:r>
              <a:rPr lang="en-US" sz="2400" dirty="0" smtClean="0"/>
              <a:t> </a:t>
            </a:r>
            <a:r>
              <a:rPr lang="en-US" sz="2400" dirty="0" err="1" smtClean="0"/>
              <a:t>зээлд</a:t>
            </a:r>
            <a:r>
              <a:rPr lang="en-US" sz="2400" dirty="0" smtClean="0"/>
              <a:t> </a:t>
            </a:r>
            <a:r>
              <a:rPr lang="en-US" sz="2400" dirty="0" err="1" smtClean="0"/>
              <a:t>сайн</a:t>
            </a:r>
            <a:r>
              <a:rPr lang="en-US" sz="2400" dirty="0" smtClean="0"/>
              <a:t> </a:t>
            </a:r>
            <a:r>
              <a:rPr lang="en-US" sz="2400" dirty="0" err="1" smtClean="0"/>
              <a:t>гарцтай</a:t>
            </a:r>
            <a:r>
              <a:rPr lang="en-US" sz="2400" dirty="0" smtClean="0"/>
              <a:t> </a:t>
            </a:r>
            <a:r>
              <a:rPr lang="en-US" sz="2400" dirty="0" err="1" smtClean="0"/>
              <a:t>байх</a:t>
            </a:r>
            <a:r>
              <a:rPr lang="en-US" sz="2400" dirty="0" smtClean="0"/>
              <a:t> </a:t>
            </a:r>
            <a:r>
              <a:rPr lang="en-US" sz="2400" dirty="0" err="1" smtClean="0"/>
              <a:t>ёстой</a:t>
            </a:r>
            <a:r>
              <a:rPr lang="en-US" sz="2400" dirty="0" smtClean="0"/>
              <a:t>…</a:t>
            </a:r>
            <a:r>
              <a:rPr lang="en-US" sz="2400" dirty="0" smtClean="0"/>
              <a:t>..</a:t>
            </a:r>
            <a:endParaRPr lang="en-US" sz="2400" dirty="0"/>
          </a:p>
        </p:txBody>
      </p:sp>
    </p:spTree>
    <p:extLst>
      <p:ext uri="{BB962C8B-B14F-4D97-AF65-F5344CB8AC3E}">
        <p14:creationId xmlns:p14="http://schemas.microsoft.com/office/powerpoint/2010/main" val="2803683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Group 1"/>
          <p:cNvGrpSpPr>
            <a:grpSpLocks/>
          </p:cNvGrpSpPr>
          <p:nvPr/>
        </p:nvGrpSpPr>
        <p:grpSpPr bwMode="auto">
          <a:xfrm>
            <a:off x="3581400" y="2209800"/>
            <a:ext cx="2135187" cy="1549400"/>
            <a:chOff x="3946131" y="2104028"/>
            <a:chExt cx="2759469" cy="1839646"/>
          </a:xfrm>
        </p:grpSpPr>
        <p:pic>
          <p:nvPicPr>
            <p:cNvPr id="138275" name="Picture 2" descr="Flag of Myanmar.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131" y="2104028"/>
              <a:ext cx="2759469" cy="183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76" name="Picture 2"/>
            <p:cNvPicPr>
              <a:picLocks noChangeAspect="1" noChangeArrowheads="1"/>
            </p:cNvPicPr>
            <p:nvPr/>
          </p:nvPicPr>
          <p:blipFill>
            <a:blip r:embed="rId5">
              <a:extLst>
                <a:ext uri="{28A0092B-C50C-407E-A947-70E740481C1C}">
                  <a14:useLocalDpi xmlns:a14="http://schemas.microsoft.com/office/drawing/2010/main" val="0"/>
                </a:ext>
              </a:extLst>
            </a:blip>
            <a:srcRect l="11172" t="42590" r="76286" b="45084"/>
            <a:stretch>
              <a:fillRect/>
            </a:stretch>
          </p:blipFill>
          <p:spPr bwMode="auto">
            <a:xfrm>
              <a:off x="4956453" y="2639472"/>
              <a:ext cx="714104" cy="76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8243" name="Picture 5"/>
          <p:cNvPicPr>
            <a:picLocks noChangeAspect="1" noChangeArrowheads="1"/>
          </p:cNvPicPr>
          <p:nvPr/>
        </p:nvPicPr>
        <p:blipFill>
          <a:blip r:embed="rId6">
            <a:extLst>
              <a:ext uri="{28A0092B-C50C-407E-A947-70E740481C1C}">
                <a14:useLocalDpi xmlns:a14="http://schemas.microsoft.com/office/drawing/2010/main" val="0"/>
              </a:ext>
            </a:extLst>
          </a:blip>
          <a:srcRect l="20181" t="6760" r="23215" b="65144"/>
          <a:stretch>
            <a:fillRect/>
          </a:stretch>
        </p:blipFill>
        <p:spPr bwMode="auto">
          <a:xfrm>
            <a:off x="0" y="2625725"/>
            <a:ext cx="188753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5872163" y="1212850"/>
            <a:ext cx="1084262" cy="969963"/>
          </a:xfrm>
          <a:prstGeom prst="straightConnector1">
            <a:avLst/>
          </a:prstGeom>
          <a:ln w="206375" cmpd="sng">
            <a:solidFill>
              <a:srgbClr val="FF0000"/>
            </a:solidFill>
            <a:prstDash val="sysDot"/>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371600" y="2673350"/>
            <a:ext cx="2035175" cy="0"/>
          </a:xfrm>
          <a:prstGeom prst="straightConnector1">
            <a:avLst/>
          </a:prstGeom>
          <a:ln w="419100" cap="rnd" cmpd="sng">
            <a:solidFill>
              <a:srgbClr val="FF0000"/>
            </a:solidFill>
            <a:prstDash val="solid"/>
            <a:bevel/>
            <a:headEnd type="triangle" w="sm" len="sm"/>
            <a:tailEnd type="none" w="med" len="sm"/>
          </a:ln>
        </p:spPr>
        <p:style>
          <a:lnRef idx="1">
            <a:schemeClr val="accent1"/>
          </a:lnRef>
          <a:fillRef idx="0">
            <a:schemeClr val="accent1"/>
          </a:fillRef>
          <a:effectRef idx="0">
            <a:schemeClr val="accent1"/>
          </a:effectRef>
          <a:fontRef idx="minor">
            <a:schemeClr val="tx1"/>
          </a:fontRef>
        </p:style>
      </p:cxnSp>
      <p:sp>
        <p:nvSpPr>
          <p:cNvPr id="61" name="Content Placeholder 1"/>
          <p:cNvSpPr txBox="1">
            <a:spLocks/>
          </p:cNvSpPr>
          <p:nvPr/>
        </p:nvSpPr>
        <p:spPr bwMode="auto">
          <a:xfrm>
            <a:off x="79375" y="454025"/>
            <a:ext cx="6403975" cy="909638"/>
          </a:xfrm>
          <a:prstGeom prst="rect">
            <a:avLst/>
          </a:prstGeom>
          <a:solidFill>
            <a:schemeClr val="bg1">
              <a:alpha val="75000"/>
            </a:schemeClr>
          </a:solidFill>
          <a:extLst/>
        </p:spPr>
        <p:txBody>
          <a:bodyPr/>
          <a:lstStyle>
            <a:lvl1pPr marL="342900" indent="-342900" algn="l" defTabSz="819150" rtl="0" eaLnBrk="0" fontAlgn="base" hangingPunct="0">
              <a:spcBef>
                <a:spcPct val="20000"/>
              </a:spcBef>
              <a:spcAft>
                <a:spcPct val="0"/>
              </a:spcAft>
              <a:buFont typeface="Arial" charset="0"/>
              <a:defRPr sz="2900" kern="1200">
                <a:solidFill>
                  <a:schemeClr val="tx1"/>
                </a:solidFill>
                <a:latin typeface="+mn-lt"/>
                <a:ea typeface="ＭＳ Ｐゴシック" charset="-128"/>
                <a:cs typeface="+mn-cs"/>
              </a:defRPr>
            </a:lvl1pPr>
            <a:lvl2pPr marL="665163" indent="-255588" algn="l" defTabSz="819150" rtl="0" eaLnBrk="0" fontAlgn="base" hangingPunct="0">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5525" indent="-204788" algn="l" defTabSz="81915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35100" indent="-204788" algn="l" defTabSz="819150"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4pPr>
            <a:lvl5pPr marL="1846263" indent="-204788" algn="l" defTabSz="819150"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5pPr>
            <a:lvl6pPr marL="2256602"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6893"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7185"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7476"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spcBef>
                <a:spcPct val="0"/>
              </a:spcBef>
              <a:spcAft>
                <a:spcPts val="450"/>
              </a:spcAft>
              <a:defRPr/>
            </a:pPr>
            <a:endParaRPr lang="fr-FR" sz="4000" u="sng" dirty="0">
              <a:ea typeface="ＭＳ Ｐゴシック" pitchFamily="34" charset="-128"/>
              <a:cs typeface="Times New Roman" pitchFamily="18" charset="0"/>
            </a:endParaRPr>
          </a:p>
        </p:txBody>
      </p:sp>
      <p:pic>
        <p:nvPicPr>
          <p:cNvPr id="38" name="Picture 14" descr="http://vector.me/files/images/1/6/165709/coal_mine_clip_ar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4475" y="95250"/>
            <a:ext cx="14859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8250" name="Group 6155"/>
          <p:cNvGrpSpPr>
            <a:grpSpLocks/>
          </p:cNvGrpSpPr>
          <p:nvPr/>
        </p:nvGrpSpPr>
        <p:grpSpPr bwMode="auto">
          <a:xfrm>
            <a:off x="7414146" y="4192912"/>
            <a:ext cx="1627188" cy="1477963"/>
            <a:chOff x="7308955" y="4724399"/>
            <a:chExt cx="1626528" cy="1477848"/>
          </a:xfrm>
        </p:grpSpPr>
        <p:pic>
          <p:nvPicPr>
            <p:cNvPr id="138262" name="Picture 2"/>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l="7175" t="42590" r="73032" b="16193"/>
            <a:stretch>
              <a:fillRect/>
            </a:stretch>
          </p:blipFill>
          <p:spPr bwMode="auto">
            <a:xfrm>
              <a:off x="7308955" y="4724400"/>
              <a:ext cx="597110" cy="147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63" name="Picture 2"/>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l="7175" t="42590" r="73032" b="16193"/>
            <a:stretch>
              <a:fillRect/>
            </a:stretch>
          </p:blipFill>
          <p:spPr bwMode="auto">
            <a:xfrm>
              <a:off x="8338373" y="4724399"/>
              <a:ext cx="597110" cy="147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64" name="Picture 2"/>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l="7175" t="42590" r="73032" b="16193"/>
            <a:stretch>
              <a:fillRect/>
            </a:stretch>
          </p:blipFill>
          <p:spPr bwMode="auto">
            <a:xfrm>
              <a:off x="7836198" y="4724400"/>
              <a:ext cx="597110" cy="147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8251" name="Picture 6" descr="115076-magic-marker-icon-business-oil-well">
            <a:hlinkClick r:id="" action="ppaction://noaction">
              <a:snd r:embed="rId9" name="applause.wav"/>
            </a:hlinkClick>
          </p:cNvPr>
          <p:cNvPicPr>
            <a:picLocks noChangeAspect="1" noChangeArrowheads="1"/>
          </p:cNvPicPr>
          <p:nvPr/>
        </p:nvPicPr>
        <p:blipFill>
          <a:blip r:embed="rId10">
            <a:extLst>
              <a:ext uri="{28A0092B-C50C-407E-A947-70E740481C1C}">
                <a14:useLocalDpi xmlns:a14="http://schemas.microsoft.com/office/drawing/2010/main" val="0"/>
              </a:ext>
            </a:extLst>
          </a:blip>
          <a:srcRect l="27141" t="12215" r="22456" b="15202"/>
          <a:stretch>
            <a:fillRect/>
          </a:stretch>
        </p:blipFill>
        <p:spPr bwMode="auto">
          <a:xfrm>
            <a:off x="8277225" y="633413"/>
            <a:ext cx="719138" cy="106521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a:grpSpLocks/>
          </p:cNvGrpSpPr>
          <p:nvPr/>
        </p:nvGrpSpPr>
        <p:grpSpPr bwMode="auto">
          <a:xfrm>
            <a:off x="1887538" y="1400175"/>
            <a:ext cx="6192837" cy="4948238"/>
            <a:chOff x="1887876" y="1400036"/>
            <a:chExt cx="6192193" cy="4948353"/>
          </a:xfrm>
        </p:grpSpPr>
        <p:grpSp>
          <p:nvGrpSpPr>
            <p:cNvPr id="138253" name="Group 18"/>
            <p:cNvGrpSpPr>
              <a:grpSpLocks/>
            </p:cNvGrpSpPr>
            <p:nvPr/>
          </p:nvGrpSpPr>
          <p:grpSpPr bwMode="auto">
            <a:xfrm>
              <a:off x="1887876" y="1942780"/>
              <a:ext cx="6026893" cy="4405609"/>
              <a:chOff x="1887876" y="1942780"/>
              <a:chExt cx="6026893" cy="4405609"/>
            </a:xfrm>
          </p:grpSpPr>
          <p:grpSp>
            <p:nvGrpSpPr>
              <p:cNvPr id="138257" name="Group 6156"/>
              <p:cNvGrpSpPr>
                <a:grpSpLocks/>
              </p:cNvGrpSpPr>
              <p:nvPr/>
            </p:nvGrpSpPr>
            <p:grpSpPr bwMode="auto">
              <a:xfrm>
                <a:off x="1887876" y="1942780"/>
                <a:ext cx="5609294" cy="4405609"/>
                <a:chOff x="1887876" y="1942780"/>
                <a:chExt cx="5609294" cy="4405609"/>
              </a:xfrm>
            </p:grpSpPr>
            <p:cxnSp>
              <p:nvCxnSpPr>
                <p:cNvPr id="22" name="Straight Arrow Connector 21"/>
                <p:cNvCxnSpPr/>
                <p:nvPr/>
              </p:nvCxnSpPr>
              <p:spPr>
                <a:xfrm flipV="1">
                  <a:off x="5872086" y="1942974"/>
                  <a:ext cx="1290503" cy="1181127"/>
                </a:xfrm>
                <a:prstGeom prst="straightConnector1">
                  <a:avLst/>
                </a:prstGeom>
                <a:ln w="206375" cmpd="sng">
                  <a:solidFill>
                    <a:srgbClr val="00B050"/>
                  </a:solidFill>
                  <a:prstDash val="sysDot"/>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4433961" y="3581312"/>
                  <a:ext cx="3063556" cy="2767077"/>
                </a:xfrm>
                <a:prstGeom prst="arc">
                  <a:avLst>
                    <a:gd name="adj1" fmla="val 15770217"/>
                    <a:gd name="adj2" fmla="val 20810529"/>
                  </a:avLst>
                </a:prstGeom>
                <a:ln w="190500">
                  <a:solidFill>
                    <a:srgbClr val="00B050"/>
                  </a:solidFill>
                  <a:prstDash val="sysDot"/>
                  <a:headEnd type="triangle" w="med" len="sm"/>
                  <a:tailEnd type="non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8" name="Straight Arrow Connector 27"/>
                <p:cNvCxnSpPr/>
                <p:nvPr/>
              </p:nvCxnSpPr>
              <p:spPr>
                <a:xfrm>
                  <a:off x="1887876" y="3524161"/>
                  <a:ext cx="1463523" cy="0"/>
                </a:xfrm>
                <a:prstGeom prst="straightConnector1">
                  <a:avLst/>
                </a:prstGeom>
                <a:ln w="419100" cap="rnd" cmpd="sng">
                  <a:solidFill>
                    <a:srgbClr val="00B050"/>
                  </a:solidFill>
                  <a:prstDash val="solid"/>
                  <a:bevel/>
                  <a:headEnd type="triangle" w="sm" len="sm"/>
                  <a:tailEnd type="none" w="med" len="sm"/>
                </a:ln>
              </p:spPr>
              <p:style>
                <a:lnRef idx="1">
                  <a:schemeClr val="accent1"/>
                </a:lnRef>
                <a:fillRef idx="0">
                  <a:schemeClr val="accent1"/>
                </a:fillRef>
                <a:effectRef idx="0">
                  <a:schemeClr val="accent1"/>
                </a:effectRef>
                <a:fontRef idx="minor">
                  <a:schemeClr val="tx1"/>
                </a:fontRef>
              </p:style>
            </p:cxnSp>
          </p:grpSp>
          <p:pic>
            <p:nvPicPr>
              <p:cNvPr id="138258" name="Picture 43"/>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956943" y="3493175"/>
                <a:ext cx="957826" cy="5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pic>
        </p:grpSp>
        <p:grpSp>
          <p:nvGrpSpPr>
            <p:cNvPr id="138254" name="Group 26"/>
            <p:cNvGrpSpPr>
              <a:grpSpLocks/>
            </p:cNvGrpSpPr>
            <p:nvPr/>
          </p:nvGrpSpPr>
          <p:grpSpPr bwMode="auto">
            <a:xfrm>
              <a:off x="7021723" y="1400036"/>
              <a:ext cx="1058346" cy="947557"/>
              <a:chOff x="7021723" y="1400036"/>
              <a:chExt cx="1058346" cy="947557"/>
            </a:xfrm>
          </p:grpSpPr>
          <p:pic>
            <p:nvPicPr>
              <p:cNvPr id="138255" name="Picture 8" descr="http://sr.photos3.fotosearch.com/bthumb/CSP/CSP558/k558495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94282" y="1537968"/>
                <a:ext cx="58578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6" name="Picture 8" descr="http://sr.photos3.fotosearch.com/bthumb/CSP/CSP558/k558495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21723" y="1400036"/>
                <a:ext cx="58578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52005963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sz="2400" dirty="0"/>
              <a:t>Pemex </a:t>
            </a:r>
            <a:r>
              <a:rPr lang="en-US" sz="2400" dirty="0" smtClean="0"/>
              <a:t>– </a:t>
            </a:r>
            <a:r>
              <a:rPr lang="en-US" sz="2400" dirty="0" err="1" smtClean="0"/>
              <a:t>Хангалттай</a:t>
            </a:r>
            <a:r>
              <a:rPr lang="en-US" sz="2400" dirty="0" smtClean="0"/>
              <a:t> </a:t>
            </a:r>
            <a:r>
              <a:rPr lang="en-US" sz="2400" dirty="0" err="1" smtClean="0"/>
              <a:t>түвшин</a:t>
            </a:r>
            <a:r>
              <a:rPr lang="en-US" sz="2400" dirty="0" err="1" smtClean="0"/>
              <a:t>д</a:t>
            </a:r>
            <a:r>
              <a:rPr lang="en-US" sz="2400" dirty="0" smtClean="0"/>
              <a:t> </a:t>
            </a:r>
            <a:r>
              <a:rPr lang="en-US" sz="2400" dirty="0" err="1" smtClean="0"/>
              <a:t>хөрөнгө</a:t>
            </a:r>
            <a:r>
              <a:rPr lang="en-US" sz="2400" dirty="0" smtClean="0"/>
              <a:t> </a:t>
            </a:r>
            <a:r>
              <a:rPr lang="en-US" sz="2400" dirty="0" err="1" smtClean="0"/>
              <a:t>оруулж</a:t>
            </a:r>
            <a:r>
              <a:rPr lang="en-US" sz="2400" dirty="0" smtClean="0"/>
              <a:t> </a:t>
            </a:r>
            <a:r>
              <a:rPr lang="en-US" sz="2400" dirty="0" err="1" smtClean="0"/>
              <a:t>чаддаггүй</a:t>
            </a:r>
            <a:endParaRPr lang="en-US" sz="2400" dirty="0"/>
          </a:p>
        </p:txBody>
      </p:sp>
      <p:pic>
        <p:nvPicPr>
          <p:cNvPr id="4" name="Picture 3" descr=" "/>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12930"/>
            <a:ext cx="7056784" cy="4476310"/>
          </a:xfrm>
          <a:prstGeom prst="rect">
            <a:avLst/>
          </a:prstGeom>
          <a:noFill/>
          <a:ln>
            <a:noFill/>
          </a:ln>
        </p:spPr>
      </p:pic>
      <p:sp>
        <p:nvSpPr>
          <p:cNvPr id="5" name="TextBox 4"/>
          <p:cNvSpPr txBox="1"/>
          <p:nvPr/>
        </p:nvSpPr>
        <p:spPr>
          <a:xfrm>
            <a:off x="990600" y="5745070"/>
            <a:ext cx="2563091" cy="329081"/>
          </a:xfrm>
          <a:prstGeom prst="rect">
            <a:avLst/>
          </a:prstGeom>
          <a:noFill/>
        </p:spPr>
        <p:txBody>
          <a:bodyPr wrap="square" lIns="82058" tIns="41029" rIns="82058" bIns="41029" rtlCol="0">
            <a:spAutoFit/>
          </a:bodyPr>
          <a:lstStyle/>
          <a:p>
            <a:r>
              <a:rPr lang="en-US" sz="1600" dirty="0"/>
              <a:t>Source: Pemex</a:t>
            </a:r>
          </a:p>
        </p:txBody>
      </p:sp>
    </p:spTree>
    <p:extLst>
      <p:ext uri="{BB962C8B-B14F-4D97-AF65-F5344CB8AC3E}">
        <p14:creationId xmlns:p14="http://schemas.microsoft.com/office/powerpoint/2010/main" val="23576027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800" y="274638"/>
            <a:ext cx="8534400" cy="1143000"/>
          </a:xfrm>
        </p:spPr>
        <p:txBody>
          <a:bodyPr>
            <a:normAutofit/>
          </a:bodyPr>
          <a:lstStyle/>
          <a:p>
            <a:pPr eaLnBrk="1" hangingPunct="1"/>
            <a:r>
              <a:rPr lang="en-US" altLang="en-US" sz="2400" b="1" dirty="0" smtClean="0"/>
              <a:t>.…</a:t>
            </a:r>
            <a:r>
              <a:rPr lang="en-US" altLang="en-US" sz="2400" b="1" dirty="0" err="1" smtClean="0"/>
              <a:t>гэхдээ</a:t>
            </a:r>
            <a:r>
              <a:rPr lang="en-US" altLang="en-US" sz="2400" b="1" dirty="0" smtClean="0"/>
              <a:t> </a:t>
            </a:r>
            <a:r>
              <a:rPr lang="en-US" altLang="en-US" sz="2400" b="1" dirty="0" err="1" smtClean="0"/>
              <a:t>орлогын</a:t>
            </a:r>
            <a:r>
              <a:rPr lang="en-US" altLang="en-US" sz="2400" b="1" dirty="0" smtClean="0"/>
              <a:t> </a:t>
            </a:r>
            <a:r>
              <a:rPr lang="en-US" altLang="en-US" sz="2400" b="1" dirty="0" err="1" smtClean="0"/>
              <a:t>ихээхэн</a:t>
            </a:r>
            <a:r>
              <a:rPr lang="en-US" altLang="en-US" sz="2400" b="1" dirty="0" smtClean="0"/>
              <a:t> </a:t>
            </a:r>
            <a:r>
              <a:rPr lang="en-US" altLang="en-US" sz="2400" b="1" dirty="0" err="1" smtClean="0"/>
              <a:t>хэсгийг</a:t>
            </a:r>
            <a:r>
              <a:rPr lang="en-US" altLang="en-US" sz="2400" b="1" dirty="0" smtClean="0"/>
              <a:t> </a:t>
            </a:r>
            <a:r>
              <a:rPr lang="en-US" altLang="en-US" sz="2400" b="1" dirty="0" err="1" smtClean="0"/>
              <a:t>компаниуд</a:t>
            </a:r>
            <a:r>
              <a:rPr lang="en-US" altLang="en-US" sz="2400" b="1" dirty="0" smtClean="0"/>
              <a:t> </a:t>
            </a:r>
            <a:r>
              <a:rPr lang="en-US" altLang="en-US" sz="2400" b="1" dirty="0" err="1" smtClean="0"/>
              <a:t>үлдээх</a:t>
            </a:r>
            <a:r>
              <a:rPr lang="en-US" altLang="en-US" sz="2400" b="1" dirty="0" smtClean="0"/>
              <a:t> </a:t>
            </a:r>
            <a:r>
              <a:rPr lang="en-US" altLang="en-US" sz="2400" b="1" dirty="0" err="1" smtClean="0"/>
              <a:t>юм</a:t>
            </a:r>
            <a:r>
              <a:rPr lang="en-US" altLang="en-US" sz="2400" b="1" dirty="0" smtClean="0"/>
              <a:t> </a:t>
            </a:r>
            <a:r>
              <a:rPr lang="en-US" altLang="en-US" sz="2400" b="1" dirty="0" err="1" smtClean="0"/>
              <a:t>бол</a:t>
            </a:r>
            <a:r>
              <a:rPr lang="en-US" altLang="en-US" sz="2400" b="1" dirty="0" smtClean="0"/>
              <a:t> </a:t>
            </a:r>
            <a:r>
              <a:rPr lang="en-US" altLang="en-US" sz="2400" b="1" dirty="0" err="1" smtClean="0"/>
              <a:t>давхар</a:t>
            </a:r>
            <a:r>
              <a:rPr lang="en-US" altLang="en-US" sz="2400" b="1" dirty="0" smtClean="0"/>
              <a:t> </a:t>
            </a:r>
            <a:r>
              <a:rPr lang="en-US" altLang="en-US" sz="2400" b="1" dirty="0" err="1" smtClean="0"/>
              <a:t>төсөв</a:t>
            </a:r>
            <a:r>
              <a:rPr lang="en-US" altLang="en-US" sz="2400" b="1" dirty="0" smtClean="0"/>
              <a:t> </a:t>
            </a:r>
            <a:r>
              <a:rPr lang="en-US" altLang="en-US" sz="2400" b="1" dirty="0" err="1" smtClean="0"/>
              <a:t>бий</a:t>
            </a:r>
            <a:r>
              <a:rPr lang="en-US" altLang="en-US" sz="2400" b="1" dirty="0" smtClean="0"/>
              <a:t> </a:t>
            </a:r>
            <a:r>
              <a:rPr lang="en-US" altLang="en-US" sz="2400" b="1" dirty="0" err="1" smtClean="0"/>
              <a:t>болох</a:t>
            </a:r>
            <a:r>
              <a:rPr lang="en-US" altLang="en-US" sz="2400" b="1" dirty="0" smtClean="0"/>
              <a:t> </a:t>
            </a:r>
            <a:r>
              <a:rPr lang="en-US" altLang="en-US" sz="2400" b="1" dirty="0" err="1" smtClean="0"/>
              <a:t>эрсдлийг</a:t>
            </a:r>
            <a:r>
              <a:rPr lang="en-US" altLang="en-US" sz="2400" b="1" dirty="0" smtClean="0"/>
              <a:t> </a:t>
            </a:r>
            <a:r>
              <a:rPr lang="en-US" altLang="en-US" sz="2400" b="1" dirty="0" err="1" smtClean="0"/>
              <a:t>бий</a:t>
            </a:r>
            <a:r>
              <a:rPr lang="en-US" altLang="en-US" sz="2400" b="1" dirty="0" smtClean="0"/>
              <a:t> </a:t>
            </a:r>
            <a:r>
              <a:rPr lang="en-US" altLang="en-US" sz="2400" b="1" dirty="0" err="1" smtClean="0"/>
              <a:t>болгодог</a:t>
            </a:r>
            <a:endParaRPr lang="en-US" altLang="en-US" sz="2400" b="1" dirty="0" smtClean="0"/>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2063750"/>
            <a:ext cx="7292975"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3"/>
          <p:cNvSpPr txBox="1">
            <a:spLocks noChangeArrowheads="1"/>
          </p:cNvSpPr>
          <p:nvPr/>
        </p:nvSpPr>
        <p:spPr bwMode="auto">
          <a:xfrm>
            <a:off x="831850" y="1458913"/>
            <a:ext cx="7412038" cy="3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algn="ctr" eaLnBrk="1" hangingPunct="1">
              <a:spcBef>
                <a:spcPct val="0"/>
              </a:spcBef>
              <a:buFontTx/>
              <a:buNone/>
            </a:pPr>
            <a:r>
              <a:rPr lang="en-US" altLang="en-US" sz="1800" b="1" dirty="0" smtClean="0">
                <a:latin typeface="+mn-lt"/>
              </a:rPr>
              <a:t>ТӨГТК-</a:t>
            </a:r>
            <a:r>
              <a:rPr lang="en-US" altLang="en-US" sz="1800" b="1" dirty="0" err="1" smtClean="0">
                <a:latin typeface="+mn-lt"/>
              </a:rPr>
              <a:t>ий</a:t>
            </a:r>
            <a:r>
              <a:rPr lang="en-US" altLang="en-US" sz="1800" b="1" dirty="0" smtClean="0">
                <a:latin typeface="+mn-lt"/>
              </a:rPr>
              <a:t> </a:t>
            </a:r>
            <a:r>
              <a:rPr lang="en-US" altLang="en-US" sz="1800" b="1" dirty="0" err="1" smtClean="0">
                <a:latin typeface="+mn-lt"/>
              </a:rPr>
              <a:t>Экспорт</a:t>
            </a:r>
            <a:r>
              <a:rPr lang="en-US" altLang="en-US" sz="1800" b="1" dirty="0" smtClean="0">
                <a:latin typeface="+mn-lt"/>
              </a:rPr>
              <a:t>/</a:t>
            </a:r>
            <a:r>
              <a:rPr lang="en-US" altLang="en-US" sz="1800" b="1" dirty="0" err="1" smtClean="0">
                <a:latin typeface="+mn-lt"/>
              </a:rPr>
              <a:t>Төсвийн</a:t>
            </a:r>
            <a:r>
              <a:rPr lang="en-US" altLang="en-US" sz="1800" b="1" dirty="0" smtClean="0">
                <a:latin typeface="+mn-lt"/>
              </a:rPr>
              <a:t> </a:t>
            </a:r>
            <a:r>
              <a:rPr lang="en-US" altLang="en-US" sz="1800" b="1" dirty="0" err="1" smtClean="0">
                <a:latin typeface="+mn-lt"/>
              </a:rPr>
              <a:t>нийт</a:t>
            </a:r>
            <a:r>
              <a:rPr lang="en-US" altLang="en-US" sz="1800" b="1" dirty="0" smtClean="0">
                <a:latin typeface="+mn-lt"/>
              </a:rPr>
              <a:t> </a:t>
            </a:r>
            <a:r>
              <a:rPr lang="en-US" altLang="en-US" sz="1800" b="1" dirty="0" err="1" smtClean="0">
                <a:latin typeface="+mn-lt"/>
              </a:rPr>
              <a:t>орлого</a:t>
            </a:r>
            <a:r>
              <a:rPr lang="en-US" altLang="en-US" sz="1800" b="1" dirty="0" smtClean="0">
                <a:latin typeface="+mn-lt"/>
              </a:rPr>
              <a:t>, 2010</a:t>
            </a:r>
            <a:endParaRPr lang="en-US" altLang="en-US" sz="1800" b="1" dirty="0">
              <a:latin typeface="+mn-lt"/>
            </a:endParaRPr>
          </a:p>
        </p:txBody>
      </p:sp>
      <p:sp>
        <p:nvSpPr>
          <p:cNvPr id="52229" name="TextBox 4"/>
          <p:cNvSpPr txBox="1">
            <a:spLocks noChangeArrowheads="1"/>
          </p:cNvSpPr>
          <p:nvPr/>
        </p:nvSpPr>
        <p:spPr bwMode="auto">
          <a:xfrm>
            <a:off x="990600" y="5934075"/>
            <a:ext cx="5029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eaLnBrk="1" hangingPunct="1">
              <a:spcBef>
                <a:spcPct val="0"/>
              </a:spcBef>
              <a:buFontTx/>
              <a:buNone/>
            </a:pPr>
            <a:r>
              <a:rPr lang="en-US" altLang="en-US" sz="1000">
                <a:latin typeface="Book Antiqua" pitchFamily="18" charset="0"/>
              </a:rPr>
              <a:t>Source: </a:t>
            </a:r>
            <a:r>
              <a:rPr lang="en-US" altLang="en-US" sz="1000">
                <a:latin typeface="Book Antiqua" pitchFamily="18" charset="0"/>
                <a:hlinkClick r:id="rId4"/>
              </a:rPr>
              <a:t>http://www.resourcegovernance.org/sites/default/files/OilSales-Transparency.pdf</a:t>
            </a:r>
            <a:r>
              <a:rPr lang="en-US" altLang="en-US" sz="1000">
                <a:latin typeface="Book Antiqua" pitchFamily="18" charset="0"/>
              </a:rPr>
              <a:t> </a:t>
            </a:r>
          </a:p>
        </p:txBody>
      </p:sp>
    </p:spTree>
    <p:extLst>
      <p:ext uri="{BB962C8B-B14F-4D97-AF65-F5344CB8AC3E}">
        <p14:creationId xmlns:p14="http://schemas.microsoft.com/office/powerpoint/2010/main" val="9398208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err="1" smtClean="0"/>
              <a:t>Төсвөөс</a:t>
            </a:r>
            <a:r>
              <a:rPr lang="en-US" sz="2500" dirty="0" smtClean="0"/>
              <a:t> </a:t>
            </a:r>
            <a:r>
              <a:rPr lang="en-US" sz="2500" dirty="0" err="1" smtClean="0"/>
              <a:t>гадуурх</a:t>
            </a:r>
            <a:r>
              <a:rPr lang="en-US" sz="2500" dirty="0" smtClean="0"/>
              <a:t> </a:t>
            </a:r>
            <a:r>
              <a:rPr lang="en-US" sz="2500" dirty="0" err="1" smtClean="0"/>
              <a:t>зарцуулалт</a:t>
            </a:r>
            <a:endParaRPr lang="en-US" sz="2500" dirty="0"/>
          </a:p>
        </p:txBody>
      </p:sp>
      <p:sp>
        <p:nvSpPr>
          <p:cNvPr id="3" name="Content Placeholder 2"/>
          <p:cNvSpPr>
            <a:spLocks noGrp="1"/>
          </p:cNvSpPr>
          <p:nvPr>
            <p:ph idx="1"/>
          </p:nvPr>
        </p:nvSpPr>
        <p:spPr>
          <a:xfrm>
            <a:off x="457200" y="1600201"/>
            <a:ext cx="4114800" cy="4525963"/>
          </a:xfrm>
        </p:spPr>
        <p:txBody>
          <a:bodyPr>
            <a:normAutofit lnSpcReduction="10000"/>
          </a:bodyPr>
          <a:lstStyle/>
          <a:p>
            <a:pPr marL="0" indent="0">
              <a:buNone/>
            </a:pPr>
            <a:endParaRPr lang="en-US" dirty="0" smtClean="0"/>
          </a:p>
          <a:p>
            <a:pPr marL="0" indent="0">
              <a:buNone/>
            </a:pPr>
            <a:endParaRPr lang="en-US" dirty="0"/>
          </a:p>
          <a:p>
            <a:pPr marL="0" indent="0">
              <a:buNone/>
            </a:pPr>
            <a:r>
              <a:rPr lang="en-US" sz="5900" b="1" dirty="0">
                <a:solidFill>
                  <a:srgbClr val="00B050"/>
                </a:solidFill>
              </a:rPr>
              <a:t>$</a:t>
            </a:r>
            <a:r>
              <a:rPr lang="en-US" sz="5900" b="1" dirty="0" smtClean="0">
                <a:solidFill>
                  <a:srgbClr val="00B050"/>
                </a:solidFill>
              </a:rPr>
              <a:t>31 </a:t>
            </a:r>
            <a:r>
              <a:rPr lang="en-US" sz="5900" b="1" dirty="0" err="1" smtClean="0">
                <a:solidFill>
                  <a:srgbClr val="00B050"/>
                </a:solidFill>
              </a:rPr>
              <a:t>тэрбум</a:t>
            </a:r>
            <a:endParaRPr lang="en-US" sz="5900" b="1" dirty="0" smtClean="0">
              <a:solidFill>
                <a:srgbClr val="00B050"/>
              </a:solidFill>
            </a:endParaRPr>
          </a:p>
          <a:p>
            <a:pPr marL="0" indent="0">
              <a:buNone/>
            </a:pPr>
            <a:r>
              <a:rPr lang="en-US" sz="4800" b="1" dirty="0" smtClean="0">
                <a:solidFill>
                  <a:srgbClr val="00B050"/>
                </a:solidFill>
              </a:rPr>
              <a:t>(</a:t>
            </a:r>
            <a:r>
              <a:rPr lang="en-US" sz="4800" b="1" dirty="0" err="1" smtClean="0">
                <a:solidFill>
                  <a:srgbClr val="00B050"/>
                </a:solidFill>
              </a:rPr>
              <a:t>Тусламжийн</a:t>
            </a:r>
            <a:r>
              <a:rPr lang="en-US" sz="4800" b="1" dirty="0" smtClean="0">
                <a:solidFill>
                  <a:srgbClr val="00B050"/>
                </a:solidFill>
              </a:rPr>
              <a:t> </a:t>
            </a:r>
            <a:r>
              <a:rPr lang="en-US" sz="4800" b="1" dirty="0" err="1" smtClean="0">
                <a:solidFill>
                  <a:srgbClr val="00B050"/>
                </a:solidFill>
              </a:rPr>
              <a:t>орлогоос</a:t>
            </a:r>
            <a:r>
              <a:rPr lang="en-US" sz="4800" b="1" dirty="0" smtClean="0">
                <a:solidFill>
                  <a:srgbClr val="00B050"/>
                </a:solidFill>
              </a:rPr>
              <a:t> 10 </a:t>
            </a:r>
            <a:r>
              <a:rPr lang="en-US" sz="4800" b="1" dirty="0" err="1" smtClean="0">
                <a:solidFill>
                  <a:srgbClr val="00B050"/>
                </a:solidFill>
              </a:rPr>
              <a:t>дахин</a:t>
            </a:r>
            <a:r>
              <a:rPr lang="en-US" sz="4800" b="1" dirty="0" smtClean="0">
                <a:solidFill>
                  <a:srgbClr val="00B050"/>
                </a:solidFill>
              </a:rPr>
              <a:t> </a:t>
            </a:r>
            <a:r>
              <a:rPr lang="en-US" sz="4800" b="1" dirty="0" err="1" smtClean="0">
                <a:solidFill>
                  <a:srgbClr val="00B050"/>
                </a:solidFill>
              </a:rPr>
              <a:t>их</a:t>
            </a:r>
            <a:r>
              <a:rPr lang="en-US" sz="4800" b="1" dirty="0" smtClean="0">
                <a:solidFill>
                  <a:srgbClr val="00B050"/>
                </a:solidFill>
              </a:rPr>
              <a:t>)</a:t>
            </a:r>
            <a:endParaRPr lang="en-US" sz="4800" b="1" dirty="0">
              <a:solidFill>
                <a:srgbClr val="00B050"/>
              </a:solidFill>
            </a:endParaRPr>
          </a:p>
          <a:p>
            <a:pPr marL="0" indent="0">
              <a:buNone/>
            </a:pPr>
            <a:endParaRPr lang="en-US" dirty="0"/>
          </a:p>
          <a:p>
            <a:pPr marL="0" indent="0">
              <a:buNone/>
            </a:pPr>
            <a:endParaRPr lang="en-US" dirty="0"/>
          </a:p>
        </p:txBody>
      </p:sp>
      <p:pic>
        <p:nvPicPr>
          <p:cNvPr id="4098" name="Picture 2" descr="http://www.iraqenergy.org/images/Sonangol%20Logo_709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909" y="1546412"/>
            <a:ext cx="3248171" cy="389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624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2" name="Group 1"/>
          <p:cNvGrpSpPr>
            <a:grpSpLocks/>
          </p:cNvGrpSpPr>
          <p:nvPr/>
        </p:nvGrpSpPr>
        <p:grpSpPr bwMode="auto">
          <a:xfrm>
            <a:off x="3608388" y="2209800"/>
            <a:ext cx="2135187" cy="1549400"/>
            <a:chOff x="3946131" y="2104028"/>
            <a:chExt cx="2759469" cy="1839646"/>
          </a:xfrm>
        </p:grpSpPr>
        <p:pic>
          <p:nvPicPr>
            <p:cNvPr id="138275" name="Picture 2" descr="Flag of Myanmar.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6131" y="2104028"/>
              <a:ext cx="2759469" cy="183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76" name="Picture 2"/>
            <p:cNvPicPr>
              <a:picLocks noChangeAspect="1" noChangeArrowheads="1"/>
            </p:cNvPicPr>
            <p:nvPr/>
          </p:nvPicPr>
          <p:blipFill>
            <a:blip r:embed="rId5">
              <a:extLst>
                <a:ext uri="{28A0092B-C50C-407E-A947-70E740481C1C}">
                  <a14:useLocalDpi xmlns:a14="http://schemas.microsoft.com/office/drawing/2010/main" val="0"/>
                </a:ext>
              </a:extLst>
            </a:blip>
            <a:srcRect l="11172" t="42590" r="76286" b="45084"/>
            <a:stretch>
              <a:fillRect/>
            </a:stretch>
          </p:blipFill>
          <p:spPr bwMode="auto">
            <a:xfrm>
              <a:off x="4956453" y="2639472"/>
              <a:ext cx="714104" cy="76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8243" name="Picture 5"/>
          <p:cNvPicPr>
            <a:picLocks noChangeAspect="1" noChangeArrowheads="1"/>
          </p:cNvPicPr>
          <p:nvPr/>
        </p:nvPicPr>
        <p:blipFill>
          <a:blip r:embed="rId6">
            <a:extLst>
              <a:ext uri="{28A0092B-C50C-407E-A947-70E740481C1C}">
                <a14:useLocalDpi xmlns:a14="http://schemas.microsoft.com/office/drawing/2010/main" val="0"/>
              </a:ext>
            </a:extLst>
          </a:blip>
          <a:srcRect l="20181" t="6760" r="23215" b="65144"/>
          <a:stretch>
            <a:fillRect/>
          </a:stretch>
        </p:blipFill>
        <p:spPr bwMode="auto">
          <a:xfrm>
            <a:off x="0" y="2625725"/>
            <a:ext cx="188753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5872163" y="1212850"/>
            <a:ext cx="1084262" cy="969963"/>
          </a:xfrm>
          <a:prstGeom prst="straightConnector1">
            <a:avLst/>
          </a:prstGeom>
          <a:ln w="206375" cmpd="sng">
            <a:solidFill>
              <a:srgbClr val="FF0000"/>
            </a:solidFill>
            <a:prstDash val="sysDot"/>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371600" y="2673350"/>
            <a:ext cx="2035175" cy="0"/>
          </a:xfrm>
          <a:prstGeom prst="straightConnector1">
            <a:avLst/>
          </a:prstGeom>
          <a:ln w="419100" cap="rnd" cmpd="sng">
            <a:solidFill>
              <a:srgbClr val="FF0000"/>
            </a:solidFill>
            <a:prstDash val="solid"/>
            <a:bevel/>
            <a:headEnd type="triangle" w="sm" len="sm"/>
            <a:tailEnd type="none" w="med" len="sm"/>
          </a:ln>
        </p:spPr>
        <p:style>
          <a:lnRef idx="1">
            <a:schemeClr val="accent1"/>
          </a:lnRef>
          <a:fillRef idx="0">
            <a:schemeClr val="accent1"/>
          </a:fillRef>
          <a:effectRef idx="0">
            <a:schemeClr val="accent1"/>
          </a:effectRef>
          <a:fontRef idx="minor">
            <a:schemeClr val="tx1"/>
          </a:fontRef>
        </p:style>
      </p:cxnSp>
      <p:sp>
        <p:nvSpPr>
          <p:cNvPr id="61" name="Content Placeholder 1"/>
          <p:cNvSpPr txBox="1">
            <a:spLocks/>
          </p:cNvSpPr>
          <p:nvPr/>
        </p:nvSpPr>
        <p:spPr bwMode="auto">
          <a:xfrm>
            <a:off x="79375" y="454025"/>
            <a:ext cx="6403975" cy="909638"/>
          </a:xfrm>
          <a:prstGeom prst="rect">
            <a:avLst/>
          </a:prstGeom>
          <a:solidFill>
            <a:schemeClr val="bg1">
              <a:alpha val="75000"/>
            </a:schemeClr>
          </a:solidFill>
          <a:extLst/>
        </p:spPr>
        <p:txBody>
          <a:bodyPr/>
          <a:lstStyle>
            <a:lvl1pPr marL="342900" indent="-342900" algn="l" defTabSz="819150" rtl="0" eaLnBrk="0" fontAlgn="base" hangingPunct="0">
              <a:spcBef>
                <a:spcPct val="20000"/>
              </a:spcBef>
              <a:spcAft>
                <a:spcPct val="0"/>
              </a:spcAft>
              <a:buFont typeface="Arial" charset="0"/>
              <a:defRPr sz="2900" kern="1200">
                <a:solidFill>
                  <a:schemeClr val="tx1"/>
                </a:solidFill>
                <a:latin typeface="+mn-lt"/>
                <a:ea typeface="ＭＳ Ｐゴシック" charset="-128"/>
                <a:cs typeface="+mn-cs"/>
              </a:defRPr>
            </a:lvl1pPr>
            <a:lvl2pPr marL="665163" indent="-255588" algn="l" defTabSz="819150" rtl="0" eaLnBrk="0" fontAlgn="base" hangingPunct="0">
              <a:spcBef>
                <a:spcPct val="20000"/>
              </a:spcBef>
              <a:spcAft>
                <a:spcPct val="0"/>
              </a:spcAft>
              <a:buFont typeface="Arial" charset="0"/>
              <a:buChar char="–"/>
              <a:defRPr sz="2500" kern="1200">
                <a:solidFill>
                  <a:schemeClr val="tx1"/>
                </a:solidFill>
                <a:latin typeface="+mn-lt"/>
                <a:ea typeface="ＭＳ Ｐゴシック" charset="-128"/>
                <a:cs typeface="+mn-cs"/>
              </a:defRPr>
            </a:lvl2pPr>
            <a:lvl3pPr marL="1025525" indent="-204788" algn="l" defTabSz="819150"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435100" indent="-204788" algn="l" defTabSz="819150"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4pPr>
            <a:lvl5pPr marL="1846263" indent="-204788" algn="l" defTabSz="819150"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5pPr>
            <a:lvl6pPr marL="2256602"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6893"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7185"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7476"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spcBef>
                <a:spcPct val="0"/>
              </a:spcBef>
              <a:spcAft>
                <a:spcPts val="450"/>
              </a:spcAft>
              <a:defRPr/>
            </a:pPr>
            <a:endParaRPr lang="fr-FR" sz="4000" u="sng" dirty="0">
              <a:ea typeface="ＭＳ Ｐゴシック" pitchFamily="34" charset="-128"/>
              <a:cs typeface="Times New Roman" pitchFamily="18" charset="0"/>
            </a:endParaRPr>
          </a:p>
        </p:txBody>
      </p:sp>
      <p:grpSp>
        <p:nvGrpSpPr>
          <p:cNvPr id="5" name="Group 4"/>
          <p:cNvGrpSpPr>
            <a:grpSpLocks/>
          </p:cNvGrpSpPr>
          <p:nvPr/>
        </p:nvGrpSpPr>
        <p:grpSpPr bwMode="auto">
          <a:xfrm>
            <a:off x="2647950" y="3759201"/>
            <a:ext cx="2909888" cy="2670865"/>
            <a:chOff x="2647704" y="3758975"/>
            <a:chExt cx="2909719" cy="2671789"/>
          </a:xfrm>
        </p:grpSpPr>
        <p:grpSp>
          <p:nvGrpSpPr>
            <p:cNvPr id="138265" name="Group 6159"/>
            <p:cNvGrpSpPr>
              <a:grpSpLocks/>
            </p:cNvGrpSpPr>
            <p:nvPr/>
          </p:nvGrpSpPr>
          <p:grpSpPr bwMode="auto">
            <a:xfrm>
              <a:off x="3587187" y="3758975"/>
              <a:ext cx="1970236" cy="2439244"/>
              <a:chOff x="3587187" y="3758975"/>
              <a:chExt cx="1970236" cy="2439244"/>
            </a:xfrm>
          </p:grpSpPr>
          <p:cxnSp>
            <p:nvCxnSpPr>
              <p:cNvPr id="37" name="Straight Arrow Connector 36"/>
              <p:cNvCxnSpPr/>
              <p:nvPr/>
            </p:nvCxnSpPr>
            <p:spPr>
              <a:xfrm>
                <a:off x="4630377" y="3758975"/>
                <a:ext cx="0" cy="1205330"/>
              </a:xfrm>
              <a:prstGeom prst="straightConnector1">
                <a:avLst/>
              </a:prstGeom>
              <a:ln w="206375" cmpd="sng">
                <a:solidFill>
                  <a:srgbClr val="FF0000"/>
                </a:solidFill>
                <a:prstDash val="sysDot"/>
                <a:headEnd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38268" name="Group 6157"/>
              <p:cNvGrpSpPr>
                <a:grpSpLocks/>
              </p:cNvGrpSpPr>
              <p:nvPr/>
            </p:nvGrpSpPr>
            <p:grpSpPr bwMode="auto">
              <a:xfrm>
                <a:off x="3587187" y="4375481"/>
                <a:ext cx="1970236" cy="1822738"/>
                <a:chOff x="3587187" y="4375481"/>
                <a:chExt cx="1970236" cy="1822738"/>
              </a:xfrm>
            </p:grpSpPr>
            <p:pic>
              <p:nvPicPr>
                <p:cNvPr id="43" name="Picture 4" descr="http://www.clker.com/cliparts/4/d/d/e/12065720581190164033johnny_automatic_NPS_map_pictographs_part_60.svg.med.png"/>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30258" y="5507115"/>
                  <a:ext cx="691104" cy="691104"/>
                </a:xfrm>
                <a:prstGeom prst="rect">
                  <a:avLst/>
                </a:prstGeom>
                <a:noFill/>
                <a:extLst>
                  <a:ext uri="{909E8E84-426E-40dd-AFC4-6F175D3DCCD1}">
                    <a14:hiddenFill xmlns:a14="http://schemas.microsoft.com/office/drawing/2010/main">
                      <a:solidFill>
                        <a:srgbClr val="FFFFFF"/>
                      </a:solidFill>
                    </a14:hiddenFill>
                  </a:ext>
                </a:extLst>
              </p:spPr>
            </p:pic>
            <p:grpSp>
              <p:nvGrpSpPr>
                <p:cNvPr id="138270" name="Group 6153"/>
                <p:cNvGrpSpPr>
                  <a:grpSpLocks/>
                </p:cNvGrpSpPr>
                <p:nvPr/>
              </p:nvGrpSpPr>
              <p:grpSpPr bwMode="auto">
                <a:xfrm>
                  <a:off x="3587187" y="4508142"/>
                  <a:ext cx="772307" cy="913503"/>
                  <a:chOff x="3587187" y="4508142"/>
                  <a:chExt cx="772307" cy="913503"/>
                </a:xfrm>
              </p:grpSpPr>
              <p:pic>
                <p:nvPicPr>
                  <p:cNvPr id="45" name="Picture 2"/>
                  <p:cNvPicPr>
                    <a:picLocks noChangeAspect="1" noChangeArrowheads="1"/>
                  </p:cNvPicPr>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Lst>
                  </a:blip>
                  <a:srcRect l="9502" t="41270" r="73405" b="15891"/>
                  <a:stretch/>
                </p:blipFill>
                <p:spPr bwMode="auto">
                  <a:xfrm>
                    <a:off x="3858151" y="4573780"/>
                    <a:ext cx="308828" cy="84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8">
                    <a:duotone>
                      <a:schemeClr val="accent3">
                        <a:shade val="45000"/>
                        <a:satMod val="135000"/>
                      </a:schemeClr>
                      <a:prstClr val="white"/>
                    </a:duotone>
                    <a:extLst>
                      <a:ext uri="{28A0092B-C50C-407E-A947-70E740481C1C}">
                        <a14:useLocalDpi xmlns:a14="http://schemas.microsoft.com/office/drawing/2010/main" val="0"/>
                      </a:ext>
                    </a:extLst>
                  </a:blip>
                  <a:srcRect l="9502" t="41270" r="73405" b="15891"/>
                  <a:stretch/>
                </p:blipFill>
                <p:spPr bwMode="auto">
                  <a:xfrm>
                    <a:off x="4050666" y="4508142"/>
                    <a:ext cx="308828" cy="84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l="9502" t="41270" r="73405" b="15891"/>
                  <a:stretch/>
                </p:blipFill>
                <p:spPr bwMode="auto">
                  <a:xfrm>
                    <a:off x="3587187" y="4540961"/>
                    <a:ext cx="308828" cy="84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8" name="Picture 5"/>
                <p:cNvPicPr>
                  <a:picLocks noChangeAspect="1" noChangeArrowheads="1"/>
                </p:cNvPicPr>
                <p:nvPr/>
              </p:nvPicPr>
              <p:blipFill rotWithShape="1">
                <a:blip r:embed="rId9">
                  <a:duotone>
                    <a:schemeClr val="accent6">
                      <a:shade val="45000"/>
                      <a:satMod val="135000"/>
                    </a:schemeClr>
                    <a:prstClr val="white"/>
                  </a:duotone>
                  <a:extLst>
                    <a:ext uri="{28A0092B-C50C-407E-A947-70E740481C1C}">
                      <a14:useLocalDpi xmlns:a14="http://schemas.microsoft.com/office/drawing/2010/main" val="0"/>
                    </a:ext>
                  </a:extLst>
                </a:blip>
                <a:srcRect l="37366" t="38587" r="39386" b="38186"/>
                <a:stretch/>
              </p:blipFill>
              <p:spPr bwMode="auto">
                <a:xfrm>
                  <a:off x="4942568" y="4375481"/>
                  <a:ext cx="614855" cy="102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8266" name="TextBox 2"/>
            <p:cNvSpPr txBox="1">
              <a:spLocks noChangeArrowheads="1"/>
            </p:cNvSpPr>
            <p:nvPr/>
          </p:nvSpPr>
          <p:spPr bwMode="auto">
            <a:xfrm>
              <a:off x="2647704" y="5507115"/>
              <a:ext cx="1711791" cy="92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fr-FR" altLang="en-US" dirty="0" err="1" smtClean="0"/>
                <a:t>Төсвийн</a:t>
              </a:r>
              <a:r>
                <a:rPr lang="fr-FR" altLang="en-US" dirty="0" smtClean="0"/>
                <a:t> </a:t>
              </a:r>
              <a:r>
                <a:rPr lang="fr-FR" altLang="en-US" dirty="0" err="1" smtClean="0"/>
                <a:t>шинжтэй</a:t>
              </a:r>
              <a:r>
                <a:rPr lang="fr-FR" altLang="en-US" dirty="0" smtClean="0"/>
                <a:t> </a:t>
              </a:r>
              <a:r>
                <a:rPr lang="fr-FR" altLang="en-US" dirty="0" err="1" smtClean="0"/>
                <a:t>зарцуулалт</a:t>
              </a:r>
              <a:endParaRPr lang="fr-FR" altLang="en-US" dirty="0"/>
            </a:p>
          </p:txBody>
        </p:sp>
      </p:grpSp>
      <p:pic>
        <p:nvPicPr>
          <p:cNvPr id="38" name="Picture 14" descr="http://vector.me/files/images/1/6/165709/coal_mine_clip_ar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4475" y="95250"/>
            <a:ext cx="14859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8250" name="Group 6155"/>
          <p:cNvGrpSpPr>
            <a:grpSpLocks/>
          </p:cNvGrpSpPr>
          <p:nvPr/>
        </p:nvGrpSpPr>
        <p:grpSpPr bwMode="auto">
          <a:xfrm>
            <a:off x="7414146" y="4192912"/>
            <a:ext cx="1627188" cy="1477963"/>
            <a:chOff x="7308955" y="4724399"/>
            <a:chExt cx="1626528" cy="1477848"/>
          </a:xfrm>
        </p:grpSpPr>
        <p:pic>
          <p:nvPicPr>
            <p:cNvPr id="138262" name="Picture 2"/>
            <p:cNvPicPr>
              <a:picLocks noChangeAspect="1" noChangeArrowheads="1"/>
            </p:cNvPicPr>
            <p:nvPr/>
          </p:nvPicPr>
          <p:blipFill>
            <a:blip r:embed="rId11">
              <a:grayscl/>
              <a:biLevel thresh="50000"/>
              <a:extLst>
                <a:ext uri="{28A0092B-C50C-407E-A947-70E740481C1C}">
                  <a14:useLocalDpi xmlns:a14="http://schemas.microsoft.com/office/drawing/2010/main" val="0"/>
                </a:ext>
              </a:extLst>
            </a:blip>
            <a:srcRect l="7175" t="42590" r="73032" b="16193"/>
            <a:stretch>
              <a:fillRect/>
            </a:stretch>
          </p:blipFill>
          <p:spPr bwMode="auto">
            <a:xfrm>
              <a:off x="7308955" y="4724400"/>
              <a:ext cx="597110" cy="147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63" name="Picture 2"/>
            <p:cNvPicPr>
              <a:picLocks noChangeAspect="1" noChangeArrowheads="1"/>
            </p:cNvPicPr>
            <p:nvPr/>
          </p:nvPicPr>
          <p:blipFill>
            <a:blip r:embed="rId11">
              <a:grayscl/>
              <a:biLevel thresh="50000"/>
              <a:extLst>
                <a:ext uri="{28A0092B-C50C-407E-A947-70E740481C1C}">
                  <a14:useLocalDpi xmlns:a14="http://schemas.microsoft.com/office/drawing/2010/main" val="0"/>
                </a:ext>
              </a:extLst>
            </a:blip>
            <a:srcRect l="7175" t="42590" r="73032" b="16193"/>
            <a:stretch>
              <a:fillRect/>
            </a:stretch>
          </p:blipFill>
          <p:spPr bwMode="auto">
            <a:xfrm>
              <a:off x="8338373" y="4724399"/>
              <a:ext cx="597110" cy="147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64" name="Picture 2"/>
            <p:cNvPicPr>
              <a:picLocks noChangeAspect="1" noChangeArrowheads="1"/>
            </p:cNvPicPr>
            <p:nvPr/>
          </p:nvPicPr>
          <p:blipFill>
            <a:blip r:embed="rId11">
              <a:grayscl/>
              <a:biLevel thresh="50000"/>
              <a:extLst>
                <a:ext uri="{28A0092B-C50C-407E-A947-70E740481C1C}">
                  <a14:useLocalDpi xmlns:a14="http://schemas.microsoft.com/office/drawing/2010/main" val="0"/>
                </a:ext>
              </a:extLst>
            </a:blip>
            <a:srcRect l="7175" t="42590" r="73032" b="16193"/>
            <a:stretch>
              <a:fillRect/>
            </a:stretch>
          </p:blipFill>
          <p:spPr bwMode="auto">
            <a:xfrm>
              <a:off x="7836198" y="4724400"/>
              <a:ext cx="597110" cy="147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8251" name="Picture 6" descr="115076-magic-marker-icon-business-oil-well">
            <a:hlinkClick r:id="" action="ppaction://noaction">
              <a:snd r:embed="rId12" name="applause.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l="27141" t="12215" r="22456" b="15202"/>
          <a:stretch>
            <a:fillRect/>
          </a:stretch>
        </p:blipFill>
        <p:spPr bwMode="auto">
          <a:xfrm>
            <a:off x="8277225" y="633413"/>
            <a:ext cx="719138" cy="106521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a:grpSpLocks/>
          </p:cNvGrpSpPr>
          <p:nvPr/>
        </p:nvGrpSpPr>
        <p:grpSpPr bwMode="auto">
          <a:xfrm>
            <a:off x="1887538" y="1400175"/>
            <a:ext cx="6192837" cy="4948238"/>
            <a:chOff x="1887876" y="1400036"/>
            <a:chExt cx="6192193" cy="4948353"/>
          </a:xfrm>
        </p:grpSpPr>
        <p:grpSp>
          <p:nvGrpSpPr>
            <p:cNvPr id="138253" name="Group 18"/>
            <p:cNvGrpSpPr>
              <a:grpSpLocks/>
            </p:cNvGrpSpPr>
            <p:nvPr/>
          </p:nvGrpSpPr>
          <p:grpSpPr bwMode="auto">
            <a:xfrm>
              <a:off x="1887876" y="1942780"/>
              <a:ext cx="6026893" cy="4405609"/>
              <a:chOff x="1887876" y="1942780"/>
              <a:chExt cx="6026893" cy="4405609"/>
            </a:xfrm>
          </p:grpSpPr>
          <p:grpSp>
            <p:nvGrpSpPr>
              <p:cNvPr id="138257" name="Group 6156"/>
              <p:cNvGrpSpPr>
                <a:grpSpLocks/>
              </p:cNvGrpSpPr>
              <p:nvPr/>
            </p:nvGrpSpPr>
            <p:grpSpPr bwMode="auto">
              <a:xfrm>
                <a:off x="1887876" y="1942780"/>
                <a:ext cx="5609294" cy="4405609"/>
                <a:chOff x="1887876" y="1942780"/>
                <a:chExt cx="5609294" cy="4405609"/>
              </a:xfrm>
            </p:grpSpPr>
            <p:cxnSp>
              <p:nvCxnSpPr>
                <p:cNvPr id="22" name="Straight Arrow Connector 21"/>
                <p:cNvCxnSpPr/>
                <p:nvPr/>
              </p:nvCxnSpPr>
              <p:spPr>
                <a:xfrm flipV="1">
                  <a:off x="5872086" y="1942974"/>
                  <a:ext cx="1290503" cy="1181127"/>
                </a:xfrm>
                <a:prstGeom prst="straightConnector1">
                  <a:avLst/>
                </a:prstGeom>
                <a:ln w="206375" cmpd="sng">
                  <a:solidFill>
                    <a:srgbClr val="00B050"/>
                  </a:solidFill>
                  <a:prstDash val="sysDot"/>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4433961" y="3581312"/>
                  <a:ext cx="3063556" cy="2767077"/>
                </a:xfrm>
                <a:prstGeom prst="arc">
                  <a:avLst>
                    <a:gd name="adj1" fmla="val 15770217"/>
                    <a:gd name="adj2" fmla="val 20810529"/>
                  </a:avLst>
                </a:prstGeom>
                <a:ln w="190500">
                  <a:solidFill>
                    <a:srgbClr val="00B050"/>
                  </a:solidFill>
                  <a:prstDash val="sysDot"/>
                  <a:headEnd type="triangle" w="med" len="sm"/>
                  <a:tailEnd type="none" w="lg"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8" name="Straight Arrow Connector 27"/>
                <p:cNvCxnSpPr/>
                <p:nvPr/>
              </p:nvCxnSpPr>
              <p:spPr>
                <a:xfrm>
                  <a:off x="1887876" y="3524161"/>
                  <a:ext cx="1463523" cy="0"/>
                </a:xfrm>
                <a:prstGeom prst="straightConnector1">
                  <a:avLst/>
                </a:prstGeom>
                <a:ln w="419100" cap="rnd" cmpd="sng">
                  <a:solidFill>
                    <a:srgbClr val="00B050"/>
                  </a:solidFill>
                  <a:prstDash val="solid"/>
                  <a:bevel/>
                  <a:headEnd type="triangle" w="sm" len="sm"/>
                  <a:tailEnd type="none" w="med" len="sm"/>
                </a:ln>
              </p:spPr>
              <p:style>
                <a:lnRef idx="1">
                  <a:schemeClr val="accent1"/>
                </a:lnRef>
                <a:fillRef idx="0">
                  <a:schemeClr val="accent1"/>
                </a:fillRef>
                <a:effectRef idx="0">
                  <a:schemeClr val="accent1"/>
                </a:effectRef>
                <a:fontRef idx="minor">
                  <a:schemeClr val="tx1"/>
                </a:fontRef>
              </p:style>
            </p:cxnSp>
          </p:grpSp>
          <p:pic>
            <p:nvPicPr>
              <p:cNvPr id="138258" name="Picture 43"/>
              <p:cNvPicPr>
                <a:picLocks noChangeAspect="1" noChangeArrowheads="1"/>
              </p:cNvPicPr>
              <p:nvPr>
                <p:custDataLst>
                  <p:tags r:id="rId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956943" y="3493175"/>
                <a:ext cx="957826" cy="5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lg" len="lg"/>
                  </a14:hiddenLine>
                </a:ext>
              </a:extLst>
            </p:spPr>
          </p:pic>
        </p:grpSp>
        <p:grpSp>
          <p:nvGrpSpPr>
            <p:cNvPr id="138254" name="Group 26"/>
            <p:cNvGrpSpPr>
              <a:grpSpLocks/>
            </p:cNvGrpSpPr>
            <p:nvPr/>
          </p:nvGrpSpPr>
          <p:grpSpPr bwMode="auto">
            <a:xfrm>
              <a:off x="7021723" y="1400036"/>
              <a:ext cx="1058346" cy="947557"/>
              <a:chOff x="7021723" y="1400036"/>
              <a:chExt cx="1058346" cy="947557"/>
            </a:xfrm>
          </p:grpSpPr>
          <p:pic>
            <p:nvPicPr>
              <p:cNvPr id="138255" name="Picture 8" descr="http://sr.photos3.fotosearch.com/bthumb/CSP/CSP558/k5584953.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94282" y="1537968"/>
                <a:ext cx="58578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56" name="Picture 8" descr="http://sr.photos3.fotosearch.com/bthumb/CSP/CSP558/k5584953.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21723" y="1400036"/>
                <a:ext cx="58578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21406066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t>PDVSA-</a:t>
            </a:r>
            <a:r>
              <a:rPr lang="en-US" sz="2900" dirty="0" err="1" smtClean="0"/>
              <a:t>н</a:t>
            </a:r>
            <a:r>
              <a:rPr lang="en-US" sz="2900" dirty="0" smtClean="0"/>
              <a:t> </a:t>
            </a:r>
            <a:r>
              <a:rPr lang="en-US" sz="2900" dirty="0" err="1" smtClean="0"/>
              <a:t>зарцуулалт</a:t>
            </a:r>
            <a:r>
              <a:rPr lang="en-US" sz="2900" dirty="0" smtClean="0"/>
              <a:t>, </a:t>
            </a:r>
            <a:r>
              <a:rPr lang="en-US" sz="2900" dirty="0" err="1" smtClean="0"/>
              <a:t>тэрбум</a:t>
            </a:r>
            <a:r>
              <a:rPr lang="en-US" sz="2900" dirty="0" smtClean="0"/>
              <a:t> $, </a:t>
            </a:r>
            <a:r>
              <a:rPr lang="en-US" sz="2900" dirty="0" smtClean="0"/>
              <a:t>2012</a:t>
            </a:r>
            <a:endParaRPr lang="en-US" sz="2900" dirty="0"/>
          </a:p>
        </p:txBody>
      </p:sp>
      <p:graphicFrame>
        <p:nvGraphicFramePr>
          <p:cNvPr id="4" name="Chart 3"/>
          <p:cNvGraphicFramePr>
            <a:graphicFrameLocks/>
          </p:cNvGraphicFramePr>
          <p:nvPr>
            <p:extLst>
              <p:ext uri="{D42A27DB-BD31-4B8C-83A1-F6EECF244321}">
                <p14:modId xmlns:p14="http://schemas.microsoft.com/office/powerpoint/2010/main" val="3078906394"/>
              </p:ext>
            </p:extLst>
          </p:nvPr>
        </p:nvGraphicFramePr>
        <p:xfrm>
          <a:off x="1828800" y="1371600"/>
          <a:ext cx="5486400" cy="43142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71600" y="6324600"/>
            <a:ext cx="3810000" cy="282914"/>
          </a:xfrm>
          <a:prstGeom prst="rect">
            <a:avLst/>
          </a:prstGeom>
          <a:noFill/>
        </p:spPr>
        <p:txBody>
          <a:bodyPr wrap="square" lIns="82058" tIns="41029" rIns="82058" bIns="41029" rtlCol="0">
            <a:spAutoFit/>
          </a:bodyPr>
          <a:lstStyle/>
          <a:p>
            <a:r>
              <a:rPr lang="en-US" sz="1300" dirty="0"/>
              <a:t>Source: Latin American Herald Tribune</a:t>
            </a:r>
          </a:p>
        </p:txBody>
      </p:sp>
      <p:sp>
        <p:nvSpPr>
          <p:cNvPr id="8" name="AutoShape 2" descr="data:image/jpeg;base64,/9j/4AAQSkZJRgABAQAAAQABAAD/2wCEAAkGBwgHBgkIBwgKCgkLDRYPDQwMDRsUFRAWIB0iIiAdHx8kKDQsJCYxJx8fLT0tMTU3Ojo6Iys/RD84QzQ5OjcBCgoKDQwNGg8PGjclHyU3Nzc3Nzc3Nzc3Nzc3Nzc3Nzc3Nzc3Nzc3Nzc3Nzc3Nzc3Nzc3Nzc3Nzc3Nzc3Nzc3N//AABEIAFoAWgMBIgACEQEDEQH/xAAbAAEAAwEBAQEAAAAAAAAAAAAABAYHBQMCAf/EADIQAAEEAgAFAgUCBQUAAAAAAAEAAgMEBREGEiExQRNRFCJCYYEHMiRSkZLRFSNDYnH/xAAaAQEAAwEBAQAAAAAAAAAAAAAAAQIDBAUG/8QAKhEAAgIBAwMCBQUAAAAAAAAAAAECEQMEEiEFMUEU8BNRgeHxQnGRscH/2gAMAwEAAhEDEQA/ANxREQBERAEREAREQBERAEREAREQBERAEREAREQBERAEREBQuLeLbEdmalgnRvmpu3bY5p5nt1s8h+31EdR3HYqmNs5GSpKYM1bbiJXiSeSSXmkicPoPXmLu2tHTtA9NHUeWxPYpOyd6V0NyGX+FtA6fK4H5mH3Df5vH7euwB7CjTnuwOtRNivyxOkdjx8jJJPoBd/x8+yeX8dOYa4JTc3Z9pg0uLTY9tfu6vlcv7Pw+GWbhnjKeqY3ZeQsxkxEVT1XGSY6Oi9zvLfdx89B2K0iWWOCF8sz2sjY0uc5x0GgdyVhUViZ8dvJH/cycLuUsLOX4WMdOdrPsfl19Hc+CNUEss/6emWwSZX4ol5Pcn0lthyNppnk9U0UITjKKq3T9/wC+XyT4+JsDI8MjzFBzj0AFhv8Ale13N4uhK2K9kKteRzeZrZZQ0ke/XwsUx1b4zCzVq2Cs27j5hyXIg4iMabtpAGj57/zbXTyWNmr5jhjHZVvM/wBCFk0ZO9NMzvl2PYHX4UeolV0az6Ngjk273544vhXa+5rUWZxk1WS1DkKsleIbklZK0tYPufC/WZbHSUXX2Xq7qjN804kBYNHR69lmEmOo0/1GZi8UNVLDDDPE15cNOjdzt2fAGjrwVxnXrGPwGR4aka505vtGgP3a6ED/ANcxn9yl52u6/JnHo8MlfDk+dr5X6Xw/4Nik4hw0VRluTJ1BXkJayT1RpxHcD30pGPyVHJwmbH24bMYOi6J4do/dZjxFwzNUtYmHHvpW569ZkbqEsrQ5ztlzjyEjmDiSe++i9+DctjsVeyzp8U/H3Yaz5ZWNmcWODSDy8p/adka79ypWWW6pIyl03FLA8mGTk/p865Xf6o0WPL42W+aEd6u640kGASAvGup6d1NWB0rhoWaWedajku/GvkngafnDehJ1/wBtvH9FvET2yxMkjcHMe0Oa4eQeyviyfEs5+paD0bjtdp/2u5mXGeCt4/LnJ1YJLrp3hlRojBZUP3HbuSW7HLsknZ71F5xzS+tO507nnc+RaXP5ZDv9o+tvfZPV3UjsN765jXAhzQQRog+VC/0TFfDS1hjanoSvD5IvRbyucOxI136LOeC3aZ16XrPw4KOSLdeU6918uzfczDAYS/m8jE6b1ILNRzHHJR/MyzF7c3ZzuXs7rsdHDotVs04rOPlpOHJDJEYiGdOVpGun4XtFFHDG2OGNscbRprWDQH4X2tYY1FHn6zWz1M1KqS7L37Xg5XDuAqcPU5KtF8zo3yGQmVwJ3oDwB7KFxDwdjeILjLV6SwHtjEYEbwBrZPkH3ViRWcItVXBjHU5o5HlUnufk4GA4Pw+AmM9GF5nLeX1JX8xA9h4H4C+LPBmKs54ZmT1viPUbKWBw5C5oGjrX2HlWJE2RqqJ9Xn3ue921Td+Cv8RcIYviCWOe2JYrMbQ0TQu07QOwDsEHqoUH6e4aGjYrCS2XWOUSzOkHOQHc2u2gNgE9OulbUUPHBu2i0dbqIQUIzdIrEvAeAkxzaYqBjmgfxLABMde7tefKnVuH2Va0VeHIXhHEwMYOdvQAaH0rsopUIrsistXnkqlJvzyERFY5wiIgCIiAIiIAiIgCIiAIiIAiIgCIiAIiIAiIgCIiA//Z"/>
          <p:cNvSpPr>
            <a:spLocks noChangeAspect="1" noChangeArrowheads="1"/>
          </p:cNvSpPr>
          <p:nvPr/>
        </p:nvSpPr>
        <p:spPr bwMode="auto">
          <a:xfrm>
            <a:off x="0" y="-392206"/>
            <a:ext cx="779318" cy="7563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058" tIns="41029" rIns="82058" bIns="41029" numCol="1" anchor="t" anchorCtr="0" compatLnSpc="1">
            <a:prstTxWarp prst="textNoShape">
              <a:avLst/>
            </a:prstTxWarp>
          </a:bodyPr>
          <a:lstStyle/>
          <a:p>
            <a:endParaRPr lang="en-US"/>
          </a:p>
        </p:txBody>
      </p:sp>
    </p:spTree>
    <p:extLst>
      <p:ext uri="{BB962C8B-B14F-4D97-AF65-F5344CB8AC3E}">
        <p14:creationId xmlns:p14="http://schemas.microsoft.com/office/powerpoint/2010/main" val="22687040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20782" y="268941"/>
            <a:ext cx="8894618" cy="5692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eaLnBrk="1" hangingPunct="1"/>
            <a:r>
              <a:rPr lang="en-GB" sz="2500" b="1" dirty="0">
                <a:solidFill>
                  <a:srgbClr val="FFFFFF"/>
                </a:solidFill>
                <a:latin typeface="Helvetica" charset="0"/>
                <a:ea typeface="ＭＳ Ｐゴシック" charset="0"/>
                <a:cs typeface="Helvetica" charset="0"/>
              </a:rPr>
              <a:t>Non-oil </a:t>
            </a:r>
            <a:r>
              <a:rPr lang="en-GB" sz="2500" b="1" dirty="0" smtClean="0">
                <a:solidFill>
                  <a:srgbClr val="FFFFFF"/>
                </a:solidFill>
                <a:latin typeface="Helvetica" charset="0"/>
                <a:ea typeface="ＭＳ Ｐゴシック" charset="0"/>
                <a:cs typeface="Helvetica" charset="0"/>
              </a:rPr>
              <a:t>responsibilities </a:t>
            </a:r>
            <a:r>
              <a:rPr lang="en-GB" sz="2500" b="1" dirty="0">
                <a:solidFill>
                  <a:srgbClr val="FFFFFF"/>
                </a:solidFill>
                <a:latin typeface="Helvetica" charset="0"/>
                <a:ea typeface="ＭＳ Ｐゴシック" charset="0"/>
                <a:cs typeface="Helvetica" charset="0"/>
              </a:rPr>
              <a:t>of </a:t>
            </a:r>
            <a:r>
              <a:rPr lang="en-GB" sz="2500" b="1" dirty="0" smtClean="0">
                <a:solidFill>
                  <a:srgbClr val="FFFFFF"/>
                </a:solidFill>
                <a:latin typeface="Helvetica" charset="0"/>
                <a:ea typeface="ＭＳ Ｐゴシック" charset="0"/>
                <a:cs typeface="Helvetica" charset="0"/>
              </a:rPr>
              <a:t>selected </a:t>
            </a:r>
            <a:r>
              <a:rPr lang="en-GB" sz="2500" b="1" dirty="0">
                <a:solidFill>
                  <a:srgbClr val="FFFFFF"/>
                </a:solidFill>
                <a:latin typeface="Helvetica" charset="0"/>
                <a:ea typeface="ＭＳ Ｐゴシック" charset="0"/>
                <a:cs typeface="Helvetica" charset="0"/>
              </a:rPr>
              <a:t>NOCs</a:t>
            </a:r>
            <a:endParaRPr lang="en-US" sz="2500" b="1" dirty="0">
              <a:solidFill>
                <a:srgbClr val="FFFFFF"/>
              </a:solidFill>
              <a:latin typeface="Helvetica" charset="0"/>
              <a:ea typeface="ＭＳ Ｐゴシック" charset="0"/>
              <a:cs typeface="Helvetica"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87337570"/>
              </p:ext>
            </p:extLst>
          </p:nvPr>
        </p:nvGraphicFramePr>
        <p:xfrm>
          <a:off x="228600" y="533400"/>
          <a:ext cx="8728364" cy="6137770"/>
        </p:xfrm>
        <a:graphic>
          <a:graphicData uri="http://schemas.openxmlformats.org/drawingml/2006/table">
            <a:tbl>
              <a:tblPr/>
              <a:tblGrid>
                <a:gridCol w="1986945"/>
                <a:gridCol w="3335228"/>
                <a:gridCol w="3406191"/>
              </a:tblGrid>
              <a:tr h="441485">
                <a:tc>
                  <a:txBody>
                    <a:bodyPr/>
                    <a:lstStyle/>
                    <a:p>
                      <a:pPr marL="0" marR="0" lvl="0" indent="0" algn="l" defTabSz="10175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FFFFFF"/>
                          </a:solidFill>
                          <a:effectLst/>
                          <a:latin typeface="Calibri" charset="0"/>
                          <a:ea typeface="ＭＳ Ｐゴシック" charset="0"/>
                          <a:cs typeface="ＭＳ Ｐゴシック" charset="0"/>
                        </a:rPr>
                        <a:t>Хүлээх</a:t>
                      </a:r>
                      <a:r>
                        <a:rPr kumimoji="0" lang="en-US" sz="1400" b="1" i="0" u="none" strike="noStrike" cap="none" normalizeH="0" baseline="0" dirty="0" smtClean="0">
                          <a:ln>
                            <a:noFill/>
                          </a:ln>
                          <a:solidFill>
                            <a:srgbClr val="FFFFFF"/>
                          </a:solidFill>
                          <a:effectLst/>
                          <a:latin typeface="Calibri" charset="0"/>
                          <a:ea typeface="ＭＳ Ｐゴシック" charset="0"/>
                          <a:cs typeface="ＭＳ Ｐゴシック" charset="0"/>
                        </a:rPr>
                        <a:t> </a:t>
                      </a:r>
                      <a:r>
                        <a:rPr kumimoji="0" lang="en-US" sz="1400" b="1" i="0" u="none" strike="noStrike" cap="none" normalizeH="0" baseline="0" dirty="0" err="1" smtClean="0">
                          <a:ln>
                            <a:noFill/>
                          </a:ln>
                          <a:solidFill>
                            <a:srgbClr val="FFFFFF"/>
                          </a:solidFill>
                          <a:effectLst/>
                          <a:latin typeface="Calibri" charset="0"/>
                          <a:ea typeface="ＭＳ Ｐゴシック" charset="0"/>
                          <a:cs typeface="ＭＳ Ｐゴシック" charset="0"/>
                        </a:rPr>
                        <a:t>үүргийн</a:t>
                      </a:r>
                      <a:r>
                        <a:rPr kumimoji="0" lang="en-US" sz="1400" b="1" i="0" u="none" strike="noStrike" cap="none" normalizeH="0" baseline="0" dirty="0" smtClean="0">
                          <a:ln>
                            <a:noFill/>
                          </a:ln>
                          <a:solidFill>
                            <a:srgbClr val="FFFFFF"/>
                          </a:solidFill>
                          <a:effectLst/>
                          <a:latin typeface="Calibri" charset="0"/>
                          <a:ea typeface="ＭＳ Ｐゴシック" charset="0"/>
                          <a:cs typeface="ＭＳ Ｐゴシック" charset="0"/>
                        </a:rPr>
                        <a:t> </a:t>
                      </a:r>
                      <a:r>
                        <a:rPr kumimoji="0" lang="en-US" sz="1400" b="1" i="0" u="none" strike="noStrike" cap="none" normalizeH="0" baseline="0" dirty="0" err="1" smtClean="0">
                          <a:ln>
                            <a:noFill/>
                          </a:ln>
                          <a:solidFill>
                            <a:srgbClr val="FFFFFF"/>
                          </a:solidFill>
                          <a:effectLst/>
                          <a:latin typeface="Calibri" charset="0"/>
                          <a:ea typeface="ＭＳ Ｐゴシック" charset="0"/>
                          <a:cs typeface="ＭＳ Ｐゴシック" charset="0"/>
                        </a:rPr>
                        <a:t>түвшин</a:t>
                      </a:r>
                      <a:endParaRPr kumimoji="0" lang="en-US" sz="14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10175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FFFFFF"/>
                          </a:solidFill>
                          <a:effectLst/>
                          <a:latin typeface="Calibri" charset="0"/>
                          <a:ea typeface="ＭＳ Ｐゴシック" charset="0"/>
                          <a:cs typeface="ＭＳ Ｐゴシック" charset="0"/>
                        </a:rPr>
                        <a:t>Нийгмийн</a:t>
                      </a:r>
                      <a:r>
                        <a:rPr kumimoji="0" lang="en-US" sz="1400" b="1" i="0" u="none" strike="noStrike" cap="none" normalizeH="0" baseline="0" dirty="0" smtClean="0">
                          <a:ln>
                            <a:noFill/>
                          </a:ln>
                          <a:solidFill>
                            <a:srgbClr val="FFFFFF"/>
                          </a:solidFill>
                          <a:effectLst/>
                          <a:latin typeface="Calibri" charset="0"/>
                          <a:ea typeface="ＭＳ Ｐゴシック" charset="0"/>
                          <a:cs typeface="ＭＳ Ｐゴシック" charset="0"/>
                        </a:rPr>
                        <a:t> </a:t>
                      </a:r>
                      <a:r>
                        <a:rPr kumimoji="0" lang="en-US" sz="1400" b="1" i="0" u="none" strike="noStrike" cap="none" normalizeH="0" baseline="0" dirty="0" err="1" smtClean="0">
                          <a:ln>
                            <a:noFill/>
                          </a:ln>
                          <a:solidFill>
                            <a:srgbClr val="FFFFFF"/>
                          </a:solidFill>
                          <a:effectLst/>
                          <a:latin typeface="Calibri" charset="0"/>
                          <a:ea typeface="ＭＳ Ｐゴシック" charset="0"/>
                          <a:cs typeface="ＭＳ Ｐゴシック" charset="0"/>
                        </a:rPr>
                        <a:t>ба</a:t>
                      </a:r>
                      <a:r>
                        <a:rPr kumimoji="0" lang="en-US" sz="1400" b="1" i="0" u="none" strike="noStrike" cap="none" normalizeH="0" baseline="0" dirty="0" smtClean="0">
                          <a:ln>
                            <a:noFill/>
                          </a:ln>
                          <a:solidFill>
                            <a:srgbClr val="FFFFFF"/>
                          </a:solidFill>
                          <a:effectLst/>
                          <a:latin typeface="Calibri" charset="0"/>
                          <a:ea typeface="ＭＳ Ｐゴシック" charset="0"/>
                          <a:cs typeface="ＭＳ Ｐゴシック" charset="0"/>
                        </a:rPr>
                        <a:t> </a:t>
                      </a:r>
                      <a:r>
                        <a:rPr kumimoji="0" lang="en-US" sz="1400" b="1" i="0" u="none" strike="noStrike" cap="none" normalizeH="0" baseline="0" dirty="0" err="1" smtClean="0">
                          <a:ln>
                            <a:noFill/>
                          </a:ln>
                          <a:solidFill>
                            <a:srgbClr val="FFFFFF"/>
                          </a:solidFill>
                          <a:effectLst/>
                          <a:latin typeface="Calibri" charset="0"/>
                          <a:ea typeface="ＭＳ Ｐゴシック" charset="0"/>
                          <a:cs typeface="ＭＳ Ｐゴシック" charset="0"/>
                        </a:rPr>
                        <a:t>нийтийн</a:t>
                      </a:r>
                      <a:r>
                        <a:rPr kumimoji="0" lang="en-US" sz="1400" b="1" i="0" u="none" strike="noStrike" cap="none" normalizeH="0" baseline="0" dirty="0" smtClean="0">
                          <a:ln>
                            <a:noFill/>
                          </a:ln>
                          <a:solidFill>
                            <a:srgbClr val="FFFFFF"/>
                          </a:solidFill>
                          <a:effectLst/>
                          <a:latin typeface="Calibri" charset="0"/>
                          <a:ea typeface="ＭＳ Ｐゴシック" charset="0"/>
                          <a:cs typeface="ＭＳ Ｐゴシック" charset="0"/>
                        </a:rPr>
                        <a:t> </a:t>
                      </a:r>
                      <a:r>
                        <a:rPr kumimoji="0" lang="en-US" sz="1400" b="1" i="0" u="none" strike="noStrike" cap="none" normalizeH="0" baseline="0" dirty="0" err="1" smtClean="0">
                          <a:ln>
                            <a:noFill/>
                          </a:ln>
                          <a:solidFill>
                            <a:srgbClr val="FFFFFF"/>
                          </a:solidFill>
                          <a:effectLst/>
                          <a:latin typeface="Calibri" charset="0"/>
                          <a:ea typeface="ＭＳ Ｐゴシック" charset="0"/>
                          <a:cs typeface="ＭＳ Ｐゴシック" charset="0"/>
                        </a:rPr>
                        <a:t>хэрэгцээний</a:t>
                      </a:r>
                      <a:r>
                        <a:rPr kumimoji="0" lang="en-US" sz="1400" b="1" i="0" u="none" strike="noStrike" cap="none" normalizeH="0" baseline="0" dirty="0" smtClean="0">
                          <a:ln>
                            <a:noFill/>
                          </a:ln>
                          <a:solidFill>
                            <a:srgbClr val="FFFFFF"/>
                          </a:solidFill>
                          <a:effectLst/>
                          <a:latin typeface="Calibri" charset="0"/>
                          <a:ea typeface="ＭＳ Ｐゴシック" charset="0"/>
                          <a:cs typeface="ＭＳ Ｐゴシック" charset="0"/>
                        </a:rPr>
                        <a:t> </a:t>
                      </a:r>
                      <a:r>
                        <a:rPr kumimoji="0" lang="en-US" sz="1400" b="1" i="0" u="none" strike="noStrike" cap="none" normalizeH="0" baseline="0" dirty="0" err="1" smtClean="0">
                          <a:ln>
                            <a:noFill/>
                          </a:ln>
                          <a:solidFill>
                            <a:srgbClr val="FFFFFF"/>
                          </a:solidFill>
                          <a:effectLst/>
                          <a:latin typeface="Calibri" charset="0"/>
                          <a:ea typeface="ＭＳ Ｐゴシック" charset="0"/>
                          <a:cs typeface="ＭＳ Ｐゴシック" charset="0"/>
                        </a:rPr>
                        <a:t>бүтээгдэхүүн</a:t>
                      </a:r>
                      <a:endParaRPr kumimoji="0" lang="en-US" sz="14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10175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FFFFFF"/>
                          </a:solidFill>
                          <a:effectLst/>
                          <a:latin typeface="Calibri" charset="0"/>
                          <a:ea typeface="ＭＳ Ｐゴシック" charset="0"/>
                          <a:cs typeface="ＭＳ Ｐゴシック" charset="0"/>
                        </a:rPr>
                        <a:t>Хувийн</a:t>
                      </a:r>
                      <a:r>
                        <a:rPr kumimoji="0" lang="en-US" sz="1400" b="1" i="0" u="none" strike="noStrike" cap="none" normalizeH="0" baseline="0" dirty="0" smtClean="0">
                          <a:ln>
                            <a:noFill/>
                          </a:ln>
                          <a:solidFill>
                            <a:srgbClr val="FFFFFF"/>
                          </a:solidFill>
                          <a:effectLst/>
                          <a:latin typeface="Calibri" charset="0"/>
                          <a:ea typeface="ＭＳ Ｐゴシック" charset="0"/>
                          <a:cs typeface="ＭＳ Ｐゴシック" charset="0"/>
                        </a:rPr>
                        <a:t> </a:t>
                      </a:r>
                      <a:r>
                        <a:rPr kumimoji="0" lang="en-US" sz="1400" b="1" i="0" u="none" strike="noStrike" cap="none" normalizeH="0" baseline="0" dirty="0" err="1" smtClean="0">
                          <a:ln>
                            <a:noFill/>
                          </a:ln>
                          <a:solidFill>
                            <a:srgbClr val="FFFFFF"/>
                          </a:solidFill>
                          <a:effectLst/>
                          <a:latin typeface="Calibri" charset="0"/>
                          <a:ea typeface="ＭＳ Ｐゴシック" charset="0"/>
                          <a:cs typeface="ＭＳ Ｐゴシック" charset="0"/>
                        </a:rPr>
                        <a:t>шинжтэй</a:t>
                      </a:r>
                      <a:r>
                        <a:rPr kumimoji="0" lang="en-US" sz="1400" b="1" i="0" u="none" strike="noStrike" cap="none" normalizeH="0" baseline="0" dirty="0" smtClean="0">
                          <a:ln>
                            <a:noFill/>
                          </a:ln>
                          <a:solidFill>
                            <a:srgbClr val="FFFFFF"/>
                          </a:solidFill>
                          <a:effectLst/>
                          <a:latin typeface="Calibri" charset="0"/>
                          <a:ea typeface="ＭＳ Ｐゴシック" charset="0"/>
                          <a:cs typeface="ＭＳ Ｐゴシック" charset="0"/>
                        </a:rPr>
                        <a:t> </a:t>
                      </a:r>
                      <a:r>
                        <a:rPr kumimoji="0" lang="en-US" sz="1400" b="1" i="0" u="none" strike="noStrike" cap="none" normalizeH="0" baseline="0" dirty="0" err="1" smtClean="0">
                          <a:ln>
                            <a:noFill/>
                          </a:ln>
                          <a:solidFill>
                            <a:srgbClr val="FFFFFF"/>
                          </a:solidFill>
                          <a:effectLst/>
                          <a:latin typeface="Calibri" charset="0"/>
                          <a:ea typeface="ＭＳ Ｐゴシック" charset="0"/>
                          <a:cs typeface="ＭＳ Ｐゴシック" charset="0"/>
                        </a:rPr>
                        <a:t>зарцуулалт</a:t>
                      </a:r>
                      <a:endParaRPr kumimoji="0" lang="en-US" sz="1400" b="1" i="0" u="none" strike="noStrike" cap="none" normalizeH="0" baseline="0" dirty="0">
                        <a:ln>
                          <a:noFill/>
                        </a:ln>
                        <a:solidFill>
                          <a:srgbClr val="FFFFFF"/>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13123">
                <a:tc>
                  <a:txBody>
                    <a:bodyPr/>
                    <a:lstStyle/>
                    <a:p>
                      <a:pPr marL="0" marR="0" lvl="0" indent="0" algn="l" defTabSz="10175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ＭＳ Ｐゴシック" charset="0"/>
                          <a:cs typeface="ＭＳ Ｐゴシック" charset="0"/>
                        </a:rPr>
                        <a:t>Өндөр</a:t>
                      </a:r>
                      <a:endParaRPr kumimoji="0" lang="en-US" sz="14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Gazprom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(ОХУ)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дотоодын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татаас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NIOC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Иран</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түлшний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татаас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нийгмийн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хөтөлбөр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NNPC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Нигери</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түлшний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татаас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PDVSA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Вэнэсуэл</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түлшний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татаас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нийгмийн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хөтөлбөр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Pemex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Мексик</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өндөр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татвартай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орлогыг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нь</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олон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нийтийн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төлөө</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зарцуулдаг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NIOC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эрх</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мэдэлт</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бүлгүүдийн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аюулгүй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байдал</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тэднийг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хамгаалах</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цагдаагийн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зарцуулалтs</a:t>
                      </a:r>
                      <a:r>
                        <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rPr>
                        <a:t>)</a:t>
                      </a: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NNPC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улс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төрийн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дэмжлэг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холбоотой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хүмүүст</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гэрээ</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лиценз</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олгох</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PDVSA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улс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төрийн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дэмжлэг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endPar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13123">
                <a:tc>
                  <a:txBody>
                    <a:bodyPr/>
                    <a:lstStyle/>
                    <a:p>
                      <a:pPr marL="0" marR="0" lvl="0" indent="0" algn="l" defTabSz="10175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ＭＳ Ｐゴシック" charset="0"/>
                          <a:cs typeface="ＭＳ Ｐゴシック" charset="0"/>
                        </a:rPr>
                        <a:t>Дунд</a:t>
                      </a:r>
                      <a:endParaRPr kumimoji="0" lang="en-US" sz="14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CNPC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Хятад</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ажил</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эрхлэлт</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KPC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Кувэйт</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Кувэйтчүүдийг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ажлын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байраар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хангах</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err="1">
                          <a:ln>
                            <a:noFill/>
                          </a:ln>
                          <a:solidFill>
                            <a:srgbClr val="000000"/>
                          </a:solidFill>
                          <a:effectLst/>
                          <a:latin typeface="Calibri" charset="0"/>
                          <a:ea typeface="ＭＳ Ｐゴシック" charset="0"/>
                          <a:cs typeface="ＭＳ Ｐゴシック" charset="0"/>
                        </a:rPr>
                        <a:t>Sonatrach</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Алжир</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өндөр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татвар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орлогыг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нь</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макроэдийн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засгийн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тогтворжилтонд</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зарцуулдаг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Gazprom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элитуудыг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дэмжсэн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хөрөнгө</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оруулалт</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KPC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элитуудэд</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зориулсан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ажлын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байр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ONGC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тал</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тохой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засах</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гэрээтэй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холбоотой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авилга</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Pemex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үйлдвэрчний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эвлэлээр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дамжсан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холбоо</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сүлбээ</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err="1">
                          <a:ln>
                            <a:noFill/>
                          </a:ln>
                          <a:solidFill>
                            <a:srgbClr val="000000"/>
                          </a:solidFill>
                          <a:effectLst/>
                          <a:latin typeface="Calibri" charset="0"/>
                          <a:ea typeface="ＭＳ Ｐゴシック" charset="0"/>
                          <a:cs typeface="ＭＳ Ｐゴシック" charset="0"/>
                        </a:rPr>
                        <a:t>Socar</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улс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төрийн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дэмжлэг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err="1">
                          <a:ln>
                            <a:noFill/>
                          </a:ln>
                          <a:solidFill>
                            <a:srgbClr val="000000"/>
                          </a:solidFill>
                          <a:effectLst/>
                          <a:latin typeface="Calibri" charset="0"/>
                          <a:ea typeface="ＭＳ Ｐゴシック" charset="0"/>
                          <a:cs typeface="ＭＳ Ｐゴシック" charset="0"/>
                        </a:rPr>
                        <a:t>Sonatrach</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улс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төрийн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дэмжлэг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638394">
                <a:tc>
                  <a:txBody>
                    <a:bodyPr/>
                    <a:lstStyle/>
                    <a:p>
                      <a:pPr marL="0" marR="0" lvl="0" indent="0" algn="l" defTabSz="10175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ＭＳ Ｐゴシック" charset="0"/>
                          <a:cs typeface="ＭＳ Ｐゴシック" charset="0"/>
                        </a:rPr>
                        <a:t>Багавтар</a:t>
                      </a:r>
                      <a:endParaRPr kumimoji="0" lang="en-US" sz="14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ADNOC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Абу</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Даби</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сургалт</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ажлын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байр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ONGC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Энэтхэг</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ажил</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эрхлэлт</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КНХ)</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err="1">
                          <a:ln>
                            <a:noFill/>
                          </a:ln>
                          <a:solidFill>
                            <a:srgbClr val="000000"/>
                          </a:solidFill>
                          <a:effectLst/>
                          <a:latin typeface="Calibri" charset="0"/>
                          <a:ea typeface="ＭＳ Ｐゴシック" charset="0"/>
                          <a:cs typeface="ＭＳ Ｐゴシック" charset="0"/>
                        </a:rPr>
                        <a:t>Petrobras</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Бразил</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эрчим</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хүчний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бие</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даасан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байдал</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дотоод</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зах</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зээлийн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нийлүүлэлтийг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нэмэгдүүлэх</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хэрэгсэл</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err="1">
                          <a:ln>
                            <a:noFill/>
                          </a:ln>
                          <a:solidFill>
                            <a:srgbClr val="000000"/>
                          </a:solidFill>
                          <a:effectLst/>
                          <a:latin typeface="Calibri" charset="0"/>
                          <a:ea typeface="ＭＳ Ｐゴシック" charset="0"/>
                          <a:cs typeface="ＭＳ Ｐゴシック" charset="0"/>
                        </a:rPr>
                        <a:t>Petronas</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Малайз</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түлшний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татаас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өндөр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татвар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орлогыг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нь</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нийгмийн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чиглэлээр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зарцуулдаг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Saudi Aramco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эдийн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засгийн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төрөлжилт</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ажлын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байрыг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дэмжих</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err="1">
                          <a:ln>
                            <a:noFill/>
                          </a:ln>
                          <a:solidFill>
                            <a:srgbClr val="000000"/>
                          </a:solidFill>
                          <a:effectLst/>
                          <a:latin typeface="Calibri" charset="0"/>
                          <a:ea typeface="ＭＳ Ｐゴシック" charset="0"/>
                          <a:cs typeface="ＭＳ Ｐゴシック" charset="0"/>
                        </a:rPr>
                        <a:t>Socar</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Азербайжан</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нийгмийн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зарцуулалт</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err="1">
                          <a:ln>
                            <a:noFill/>
                          </a:ln>
                          <a:solidFill>
                            <a:srgbClr val="000000"/>
                          </a:solidFill>
                          <a:effectLst/>
                          <a:latin typeface="Calibri" charset="0"/>
                          <a:ea typeface="ＭＳ Ｐゴシック" charset="0"/>
                          <a:cs typeface="ＭＳ Ｐゴシック" charset="0"/>
                        </a:rPr>
                        <a:t>Sonangol</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Ангол</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түлшний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татаас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CNPC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улс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төрийн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шагнал</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байдлаар</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дээд</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албан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тушаалуудыг</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тараах</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err="1">
                          <a:ln>
                            <a:noFill/>
                          </a:ln>
                          <a:solidFill>
                            <a:srgbClr val="000000"/>
                          </a:solidFill>
                          <a:effectLst/>
                          <a:latin typeface="Calibri" charset="0"/>
                          <a:ea typeface="ＭＳ Ｐゴシック" charset="0"/>
                          <a:cs typeface="ＭＳ Ｐゴシック" charset="0"/>
                        </a:rPr>
                        <a:t>Petronas</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Ерөнхий</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сайдын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хувийн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банк</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улс</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төрийн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хэрэгсэл</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болсон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1" u="none" strike="noStrike" cap="none" normalizeH="0" baseline="0" dirty="0">
                        <a:ln>
                          <a:noFill/>
                        </a:ln>
                        <a:solidFill>
                          <a:srgbClr val="000000"/>
                        </a:solidFill>
                        <a:effectLst/>
                        <a:latin typeface="Calibri" charset="0"/>
                        <a:ea typeface="ＭＳ Ｐゴシック" charset="0"/>
                        <a:cs typeface="ＭＳ Ｐゴシック" charset="0"/>
                      </a:endParaRPr>
                    </a:p>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err="1">
                          <a:ln>
                            <a:noFill/>
                          </a:ln>
                          <a:solidFill>
                            <a:srgbClr val="000000"/>
                          </a:solidFill>
                          <a:effectLst/>
                          <a:latin typeface="Calibri" charset="0"/>
                          <a:ea typeface="ＭＳ Ｐゴシック" charset="0"/>
                          <a:cs typeface="ＭＳ Ｐゴシック" charset="0"/>
                        </a:rPr>
                        <a:t>Sonangol</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элитүүдийн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боловсрол</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ажлын</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байранд</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хөрөнгө</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 </a:t>
                      </a:r>
                      <a:r>
                        <a:rPr kumimoji="0" lang="en-US" sz="1100" b="0" i="1" u="none" strike="noStrike" cap="none" normalizeH="0" baseline="0" dirty="0" err="1" smtClean="0">
                          <a:ln>
                            <a:noFill/>
                          </a:ln>
                          <a:solidFill>
                            <a:srgbClr val="000000"/>
                          </a:solidFill>
                          <a:effectLst/>
                          <a:latin typeface="Calibri" charset="0"/>
                          <a:ea typeface="ＭＳ Ｐゴシック" charset="0"/>
                          <a:cs typeface="ＭＳ Ｐゴシック" charset="0"/>
                        </a:rPr>
                        <a:t>оруулах</a:t>
                      </a:r>
                      <a:r>
                        <a:rPr kumimoji="0" lang="en-US" sz="1100" b="0" i="1"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94475">
                <a:tc>
                  <a:txBody>
                    <a:bodyPr/>
                    <a:lstStyle/>
                    <a:p>
                      <a:pPr marL="0" marR="0" lvl="0" indent="0" algn="l" defTabSz="1017588"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ＭＳ Ｐゴシック" charset="0"/>
                          <a:cs typeface="ＭＳ Ｐゴシック" charset="0"/>
                        </a:rPr>
                        <a:t>Бага</a:t>
                      </a:r>
                      <a:endParaRPr kumimoji="0" lang="en-US" sz="1400" b="1"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Statoil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r>
                        <a:rPr kumimoji="0" lang="en-US" sz="1100" b="0" i="0" u="none" strike="noStrike" cap="none" normalizeH="0" baseline="0" dirty="0" err="1" smtClean="0">
                          <a:ln>
                            <a:noFill/>
                          </a:ln>
                          <a:solidFill>
                            <a:srgbClr val="000000"/>
                          </a:solidFill>
                          <a:effectLst/>
                          <a:latin typeface="Calibri" charset="0"/>
                          <a:ea typeface="ＭＳ Ｐゴシック" charset="0"/>
                          <a:cs typeface="ＭＳ Ｐゴシック" charset="0"/>
                        </a:rPr>
                        <a:t>Норвег</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a:t>
                      </a:r>
                      <a:endPar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71450" marR="0" lvl="0" indent="-171450" algn="l" defTabSz="1017588" rtl="0" eaLnBrk="1" fontAlgn="base" latinLnBrk="0" hangingPunct="1">
                        <a:lnSpc>
                          <a:spcPct val="100000"/>
                        </a:lnSpc>
                        <a:spcBef>
                          <a:spcPct val="0"/>
                        </a:spcBef>
                        <a:spcAft>
                          <a:spcPct val="0"/>
                        </a:spcAft>
                        <a:buClrTx/>
                        <a:buSzTx/>
                        <a:buFont typeface="Arial" charset="0"/>
                        <a:buChar char="•"/>
                        <a:tabLst/>
                      </a:pPr>
                      <a:endPar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83127" marR="83127" marT="40332" marB="403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0269" name="TextBox 5"/>
          <p:cNvSpPr txBox="1">
            <a:spLocks noChangeArrowheads="1"/>
          </p:cNvSpPr>
          <p:nvPr/>
        </p:nvSpPr>
        <p:spPr bwMode="auto">
          <a:xfrm>
            <a:off x="277091" y="6320118"/>
            <a:ext cx="4225636" cy="35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900" dirty="0"/>
              <a:t>Reproduced from </a:t>
            </a:r>
            <a:r>
              <a:rPr lang="en-US" sz="900" i="1" dirty="0"/>
              <a:t>Oil and Governance: State-owned Enterprises and the World Energy Supply</a:t>
            </a:r>
            <a:r>
              <a:rPr lang="en-US" sz="900" dirty="0"/>
              <a:t>, David Victor, David </a:t>
            </a:r>
            <a:r>
              <a:rPr lang="en-US" sz="900" dirty="0" err="1"/>
              <a:t>Hults</a:t>
            </a:r>
            <a:r>
              <a:rPr lang="en-US" sz="900" dirty="0"/>
              <a:t> and Mark Thurber (eds.), 2012. </a:t>
            </a:r>
          </a:p>
        </p:txBody>
      </p:sp>
    </p:spTree>
    <p:extLst>
      <p:ext uri="{BB962C8B-B14F-4D97-AF65-F5344CB8AC3E}">
        <p14:creationId xmlns:p14="http://schemas.microsoft.com/office/powerpoint/2010/main" val="42065689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991600" cy="1020763"/>
          </a:xfrm>
        </p:spPr>
        <p:txBody>
          <a:bodyPr>
            <a:normAutofit/>
          </a:bodyPr>
          <a:lstStyle/>
          <a:p>
            <a:r>
              <a:rPr lang="en-US" sz="2800" dirty="0" err="1" smtClean="0"/>
              <a:t>Түлшний</a:t>
            </a:r>
            <a:r>
              <a:rPr lang="en-US" sz="2800" dirty="0" smtClean="0"/>
              <a:t> </a:t>
            </a:r>
            <a:r>
              <a:rPr lang="en-US" sz="2800" dirty="0" err="1" smtClean="0"/>
              <a:t>татаасын</a:t>
            </a:r>
            <a:r>
              <a:rPr lang="en-US" sz="2800" dirty="0" smtClean="0"/>
              <a:t> </a:t>
            </a:r>
            <a:r>
              <a:rPr lang="en-US" sz="2800" dirty="0" err="1" smtClean="0"/>
              <a:t>өртөг</a:t>
            </a:r>
            <a:endParaRPr lang="en-US" sz="2800" dirty="0"/>
          </a:p>
        </p:txBody>
      </p:sp>
      <p:pic>
        <p:nvPicPr>
          <p:cNvPr id="4" name="Picture 2" descr="http://energypolicyinfo.com/wp-content/uploads/2010/12/12-29-2010-8-37-18-AM-ed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1"/>
            <a:ext cx="8153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7656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Танилцуулгын тойм </a:t>
            </a:r>
            <a:endParaRPr lang="en-GB" dirty="0"/>
          </a:p>
        </p:txBody>
      </p:sp>
      <p:sp>
        <p:nvSpPr>
          <p:cNvPr id="3" name="Content Placeholder 2"/>
          <p:cNvSpPr>
            <a:spLocks noGrp="1"/>
          </p:cNvSpPr>
          <p:nvPr>
            <p:ph idx="1"/>
          </p:nvPr>
        </p:nvSpPr>
        <p:spPr/>
        <p:txBody>
          <a:bodyPr>
            <a:normAutofit/>
          </a:bodyPr>
          <a:lstStyle/>
          <a:p>
            <a:r>
              <a:rPr lang="mn-MN" dirty="0" smtClean="0"/>
              <a:t>Төрийн өмчит компаниуд</a:t>
            </a:r>
            <a:r>
              <a:rPr lang="en-US" dirty="0" err="1" smtClean="0"/>
              <a:t>ад</a:t>
            </a:r>
            <a:r>
              <a:rPr lang="en-US" dirty="0" smtClean="0"/>
              <a:t> </a:t>
            </a:r>
            <a:r>
              <a:rPr lang="en-US" dirty="0" err="1" smtClean="0"/>
              <a:t>тулгардаг</a:t>
            </a:r>
            <a:r>
              <a:rPr lang="mn-MN" dirty="0" smtClean="0"/>
              <a:t> үндсэн сорилтууд</a:t>
            </a:r>
            <a:endParaRPr lang="mn-MN" dirty="0" smtClean="0"/>
          </a:p>
          <a:p>
            <a:r>
              <a:rPr lang="mn-MN" dirty="0" smtClean="0"/>
              <a:t>Баялгийн засаглалын индексийн тухай</a:t>
            </a:r>
          </a:p>
          <a:p>
            <a:r>
              <a:rPr lang="en-GB" dirty="0" err="1" smtClean="0"/>
              <a:t>Олборлох</a:t>
            </a:r>
            <a:r>
              <a:rPr lang="en-GB" dirty="0" smtClean="0"/>
              <a:t> </a:t>
            </a:r>
            <a:r>
              <a:rPr lang="en-GB" dirty="0" err="1" smtClean="0"/>
              <a:t>үйлдвэрлэлийн</a:t>
            </a:r>
            <a:r>
              <a:rPr lang="en-GB" dirty="0" smtClean="0"/>
              <a:t> </a:t>
            </a:r>
            <a:r>
              <a:rPr lang="en-GB" dirty="0" err="1" smtClean="0"/>
              <a:t>ил</a:t>
            </a:r>
            <a:r>
              <a:rPr lang="en-GB" dirty="0" smtClean="0"/>
              <a:t> </a:t>
            </a:r>
            <a:r>
              <a:rPr lang="en-GB" dirty="0" err="1" smtClean="0"/>
              <a:t>тод</a:t>
            </a:r>
            <a:r>
              <a:rPr lang="en-GB" dirty="0" smtClean="0"/>
              <a:t> </a:t>
            </a:r>
            <a:r>
              <a:rPr lang="en-GB" dirty="0" err="1" smtClean="0"/>
              <a:t>байдлын</a:t>
            </a:r>
            <a:r>
              <a:rPr lang="en-GB" dirty="0" smtClean="0"/>
              <a:t> </a:t>
            </a:r>
            <a:r>
              <a:rPr lang="en-GB" dirty="0" err="1" smtClean="0"/>
              <a:t>санаачлагын</a:t>
            </a:r>
            <a:r>
              <a:rPr lang="en-GB" dirty="0" smtClean="0"/>
              <a:t> </a:t>
            </a:r>
            <a:r>
              <a:rPr lang="en-GB" dirty="0" err="1" smtClean="0"/>
              <a:t>тухай</a:t>
            </a:r>
            <a:endParaRPr lang="en-GB" dirty="0" smtClean="0"/>
          </a:p>
          <a:p>
            <a:r>
              <a:rPr lang="en-GB" dirty="0" err="1" smtClean="0"/>
              <a:t>Эрдэнэс</a:t>
            </a:r>
            <a:r>
              <a:rPr lang="en-GB" dirty="0" smtClean="0"/>
              <a:t> МГЛ </a:t>
            </a:r>
            <a:r>
              <a:rPr lang="en-GB" dirty="0" err="1" smtClean="0"/>
              <a:t>компанид</a:t>
            </a:r>
            <a:r>
              <a:rPr lang="en-GB" dirty="0" smtClean="0"/>
              <a:t> </a:t>
            </a:r>
            <a:r>
              <a:rPr lang="en-GB" dirty="0" err="1" smtClean="0"/>
              <a:t>өгөх</a:t>
            </a:r>
            <a:r>
              <a:rPr lang="en-GB" dirty="0" smtClean="0"/>
              <a:t> </a:t>
            </a:r>
            <a:r>
              <a:rPr lang="en-GB" dirty="0" err="1" smtClean="0"/>
              <a:t>зөвлөмжийн</a:t>
            </a:r>
            <a:r>
              <a:rPr lang="en-GB" dirty="0" smtClean="0"/>
              <a:t> </a:t>
            </a:r>
            <a:r>
              <a:rPr lang="en-GB" dirty="0" err="1" smtClean="0"/>
              <a:t>тухай</a:t>
            </a:r>
            <a:endParaRPr lang="en-GB" dirty="0"/>
          </a:p>
        </p:txBody>
      </p:sp>
    </p:spTree>
    <p:extLst>
      <p:ext uri="{BB962C8B-B14F-4D97-AF65-F5344CB8AC3E}">
        <p14:creationId xmlns:p14="http://schemas.microsoft.com/office/powerpoint/2010/main" val="21025319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err="1" smtClean="0"/>
              <a:t>Иргэдтэй</a:t>
            </a:r>
            <a:r>
              <a:rPr lang="en-US" sz="2900" dirty="0" smtClean="0"/>
              <a:t> </a:t>
            </a:r>
            <a:r>
              <a:rPr lang="en-US" sz="2900" dirty="0" err="1" smtClean="0"/>
              <a:t>харилцах</a:t>
            </a:r>
            <a:r>
              <a:rPr lang="en-US" sz="2900" dirty="0" smtClean="0"/>
              <a:t> </a:t>
            </a:r>
            <a:r>
              <a:rPr lang="en-US" sz="2900" dirty="0" err="1" smtClean="0"/>
              <a:t>харилцаа</a:t>
            </a:r>
            <a:r>
              <a:rPr lang="en-US" sz="2900" dirty="0" smtClean="0"/>
              <a:t> </a:t>
            </a:r>
            <a:r>
              <a:rPr lang="en-US" sz="2900" dirty="0" err="1" smtClean="0"/>
              <a:t>сул</a:t>
            </a:r>
            <a:endParaRPr lang="en-US" dirty="0"/>
          </a:p>
        </p:txBody>
      </p:sp>
      <p:sp>
        <p:nvSpPr>
          <p:cNvPr id="3" name="Content Placeholder 2"/>
          <p:cNvSpPr>
            <a:spLocks noGrp="1"/>
          </p:cNvSpPr>
          <p:nvPr>
            <p:ph idx="1"/>
          </p:nvPr>
        </p:nvSpPr>
        <p:spPr/>
        <p:txBody>
          <a:bodyPr>
            <a:normAutofit/>
          </a:bodyPr>
          <a:lstStyle/>
          <a:p>
            <a:r>
              <a:rPr lang="en-US" dirty="0" err="1" smtClean="0"/>
              <a:t>Хүлээлт</a:t>
            </a:r>
            <a:r>
              <a:rPr lang="en-US" dirty="0" smtClean="0"/>
              <a:t> </a:t>
            </a:r>
            <a:r>
              <a:rPr lang="en-US" dirty="0" err="1" smtClean="0"/>
              <a:t>бодитой</a:t>
            </a:r>
            <a:r>
              <a:rPr lang="en-US" dirty="0" smtClean="0"/>
              <a:t> </a:t>
            </a:r>
            <a:r>
              <a:rPr lang="en-US" dirty="0" err="1" smtClean="0"/>
              <a:t>бус</a:t>
            </a:r>
            <a:endParaRPr lang="en-US" dirty="0" smtClean="0"/>
          </a:p>
          <a:p>
            <a:r>
              <a:rPr lang="en-US" dirty="0" err="1" smtClean="0"/>
              <a:t>Нийгэмд</a:t>
            </a:r>
            <a:r>
              <a:rPr lang="en-US" dirty="0" smtClean="0"/>
              <a:t> </a:t>
            </a:r>
            <a:r>
              <a:rPr lang="en-US" dirty="0" err="1" smtClean="0"/>
              <a:t>чиглэсэн</a:t>
            </a:r>
            <a:r>
              <a:rPr lang="en-US" dirty="0" smtClean="0"/>
              <a:t> </a:t>
            </a:r>
            <a:r>
              <a:rPr lang="en-US" dirty="0" err="1" smtClean="0"/>
              <a:t>харилцаа</a:t>
            </a:r>
            <a:r>
              <a:rPr lang="en-US" dirty="0" smtClean="0"/>
              <a:t> </a:t>
            </a:r>
            <a:r>
              <a:rPr lang="en-US" dirty="0" err="1" smtClean="0"/>
              <a:t>сул</a:t>
            </a:r>
            <a:endParaRPr lang="en-US" dirty="0" smtClean="0"/>
          </a:p>
          <a:p>
            <a:r>
              <a:rPr lang="en-US" dirty="0" err="1" smtClean="0"/>
              <a:t>Байгал</a:t>
            </a:r>
            <a:r>
              <a:rPr lang="en-US" dirty="0" err="1" smtClean="0"/>
              <a:t>ь</a:t>
            </a:r>
            <a:r>
              <a:rPr lang="en-US" dirty="0" smtClean="0"/>
              <a:t> </a:t>
            </a:r>
            <a:r>
              <a:rPr lang="en-US" dirty="0" err="1" smtClean="0"/>
              <a:t>орчныг</a:t>
            </a:r>
            <a:r>
              <a:rPr lang="en-US" dirty="0" smtClean="0"/>
              <a:t> </a:t>
            </a:r>
            <a:r>
              <a:rPr lang="en-US" dirty="0" err="1" smtClean="0"/>
              <a:t>хамгаалах</a:t>
            </a:r>
            <a:r>
              <a:rPr lang="en-US" dirty="0" smtClean="0"/>
              <a:t> </a:t>
            </a:r>
            <a:r>
              <a:rPr lang="en-US" dirty="0" err="1" smtClean="0"/>
              <a:t>стандарт</a:t>
            </a:r>
            <a:r>
              <a:rPr lang="en-US" dirty="0" smtClean="0"/>
              <a:t> </a:t>
            </a:r>
            <a:r>
              <a:rPr lang="en-US" dirty="0" err="1" smtClean="0"/>
              <a:t>доогуур</a:t>
            </a:r>
            <a:endParaRPr lang="en-US" dirty="0" smtClean="0"/>
          </a:p>
          <a:p>
            <a:r>
              <a:rPr lang="en-US" dirty="0" err="1" smtClean="0"/>
              <a:t>Орон</a:t>
            </a:r>
            <a:r>
              <a:rPr lang="en-US" dirty="0" smtClean="0"/>
              <a:t> </a:t>
            </a:r>
            <a:r>
              <a:rPr lang="en-US" dirty="0" err="1" smtClean="0"/>
              <a:t>нутгийн</a:t>
            </a:r>
            <a:r>
              <a:rPr lang="en-US" dirty="0" smtClean="0"/>
              <a:t> </a:t>
            </a:r>
            <a:r>
              <a:rPr lang="en-US" dirty="0" err="1" smtClean="0"/>
              <a:t>удирдлагатай</a:t>
            </a:r>
            <a:r>
              <a:rPr lang="en-US" dirty="0" smtClean="0"/>
              <a:t> </a:t>
            </a:r>
            <a:r>
              <a:rPr lang="en-US" dirty="0" err="1" smtClean="0"/>
              <a:t>уялдсан</a:t>
            </a:r>
            <a:r>
              <a:rPr lang="en-US" dirty="0" smtClean="0"/>
              <a:t> </a:t>
            </a:r>
            <a:r>
              <a:rPr lang="en-US" dirty="0" err="1" smtClean="0"/>
              <a:t>байдал</a:t>
            </a:r>
            <a:r>
              <a:rPr lang="en-US" dirty="0" smtClean="0"/>
              <a:t> </a:t>
            </a:r>
            <a:r>
              <a:rPr lang="en-US" dirty="0" err="1" smtClean="0"/>
              <a:t>сул</a:t>
            </a:r>
            <a:endParaRPr lang="en-US" dirty="0" smtClean="0"/>
          </a:p>
          <a:p>
            <a:r>
              <a:rPr lang="en-US" dirty="0" err="1" smtClean="0"/>
              <a:t>Авилга</a:t>
            </a:r>
            <a:endParaRPr lang="en-US" dirty="0" smtClean="0"/>
          </a:p>
        </p:txBody>
      </p:sp>
    </p:spTree>
    <p:extLst>
      <p:ext uri="{BB962C8B-B14F-4D97-AF65-F5344CB8AC3E}">
        <p14:creationId xmlns:p14="http://schemas.microsoft.com/office/powerpoint/2010/main" val="2657001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872" y="3212976"/>
            <a:ext cx="19442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err="1" smtClean="0"/>
              <a:t>Төр</a:t>
            </a:r>
            <a:r>
              <a:rPr lang="en-US" sz="2800" b="1" dirty="0" smtClean="0"/>
              <a:t> </a:t>
            </a:r>
            <a:r>
              <a:rPr lang="en-US" sz="2800" b="1" dirty="0" err="1" smtClean="0"/>
              <a:t>засаг</a:t>
            </a:r>
            <a:endParaRPr lang="en-US" sz="2800" b="1" dirty="0"/>
          </a:p>
        </p:txBody>
      </p:sp>
      <p:sp>
        <p:nvSpPr>
          <p:cNvPr id="7" name="Rectangle 6"/>
          <p:cNvSpPr/>
          <p:nvPr/>
        </p:nvSpPr>
        <p:spPr>
          <a:xfrm>
            <a:off x="3419872" y="5013176"/>
            <a:ext cx="1944216"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ТӨК</a:t>
            </a:r>
            <a:endParaRPr lang="en-US" sz="3200" b="1" dirty="0"/>
          </a:p>
        </p:txBody>
      </p:sp>
      <p:sp>
        <p:nvSpPr>
          <p:cNvPr id="8" name="Up Arrow 7"/>
          <p:cNvSpPr/>
          <p:nvPr/>
        </p:nvSpPr>
        <p:spPr>
          <a:xfrm>
            <a:off x="4716016" y="4293096"/>
            <a:ext cx="216024" cy="648072"/>
          </a:xfrm>
          <a:prstGeom prst="upArrow">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flipH="1" flipV="1">
            <a:off x="3851920" y="4293096"/>
            <a:ext cx="576064" cy="720080"/>
          </a:xfrm>
          <a:prstGeom prst="upArrow">
            <a:avLst/>
          </a:prstGeom>
          <a:solidFill>
            <a:srgbClr val="FF3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83568" y="4869160"/>
            <a:ext cx="2232248" cy="864096"/>
          </a:xfrm>
          <a:prstGeom prst="ellipse">
            <a:avLst/>
          </a:prstGeom>
          <a:solidFill>
            <a:srgbClr val="FF33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Журам</a:t>
            </a:r>
            <a:r>
              <a:rPr lang="en-US" dirty="0" smtClean="0"/>
              <a:t>, </a:t>
            </a:r>
            <a:r>
              <a:rPr lang="en-US" dirty="0" err="1" smtClean="0"/>
              <a:t>мониторинг</a:t>
            </a:r>
            <a:endParaRPr lang="en-US" dirty="0"/>
          </a:p>
        </p:txBody>
      </p:sp>
      <p:sp>
        <p:nvSpPr>
          <p:cNvPr id="11" name="Oval 10"/>
          <p:cNvSpPr/>
          <p:nvPr/>
        </p:nvSpPr>
        <p:spPr>
          <a:xfrm>
            <a:off x="6084168" y="4869160"/>
            <a:ext cx="2232248" cy="864096"/>
          </a:xfrm>
          <a:prstGeom prst="ellipse">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Лобби</a:t>
            </a:r>
            <a:r>
              <a:rPr lang="en-US" dirty="0" smtClean="0">
                <a:solidFill>
                  <a:schemeClr val="tx1"/>
                </a:solidFill>
              </a:rPr>
              <a:t> </a:t>
            </a:r>
            <a:r>
              <a:rPr lang="en-US" dirty="0" err="1" smtClean="0">
                <a:solidFill>
                  <a:schemeClr val="tx1"/>
                </a:solidFill>
              </a:rPr>
              <a:t>хийх</a:t>
            </a:r>
            <a:r>
              <a:rPr lang="en-US" dirty="0" smtClean="0">
                <a:solidFill>
                  <a:schemeClr val="tx1"/>
                </a:solidFill>
              </a:rPr>
              <a:t>, </a:t>
            </a:r>
            <a:r>
              <a:rPr lang="en-US" dirty="0" err="1" smtClean="0">
                <a:solidFill>
                  <a:schemeClr val="tx1"/>
                </a:solidFill>
              </a:rPr>
              <a:t>хана</a:t>
            </a:r>
            <a:r>
              <a:rPr lang="en-US" dirty="0" smtClean="0">
                <a:solidFill>
                  <a:schemeClr val="tx1"/>
                </a:solidFill>
              </a:rPr>
              <a:t> </a:t>
            </a:r>
            <a:r>
              <a:rPr lang="en-US" dirty="0" err="1" smtClean="0">
                <a:solidFill>
                  <a:schemeClr val="tx1"/>
                </a:solidFill>
              </a:rPr>
              <a:t>босгох</a:t>
            </a:r>
            <a:endParaRPr lang="en-US" dirty="0">
              <a:solidFill>
                <a:schemeClr val="tx1"/>
              </a:solidFill>
            </a:endParaRPr>
          </a:p>
        </p:txBody>
      </p:sp>
      <p:cxnSp>
        <p:nvCxnSpPr>
          <p:cNvPr id="12" name="Straight Connector 11"/>
          <p:cNvCxnSpPr>
            <a:endCxn id="11" idx="1"/>
          </p:cNvCxnSpPr>
          <p:nvPr/>
        </p:nvCxnSpPr>
        <p:spPr>
          <a:xfrm>
            <a:off x="4860032" y="4653136"/>
            <a:ext cx="1551041" cy="342568"/>
          </a:xfrm>
          <a:prstGeom prst="line">
            <a:avLst/>
          </a:prstGeom>
          <a:ln>
            <a:prstDash val="dash"/>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0" idx="7"/>
          </p:cNvCxnSpPr>
          <p:nvPr/>
        </p:nvCxnSpPr>
        <p:spPr>
          <a:xfrm flipV="1">
            <a:off x="2588911" y="4509120"/>
            <a:ext cx="1407025" cy="486584"/>
          </a:xfrm>
          <a:prstGeom prst="line">
            <a:avLst/>
          </a:prstGeom>
          <a:ln>
            <a:prstDash val="dash"/>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043608" y="1628800"/>
            <a:ext cx="1728192" cy="36004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Ерөнхийлөгч</a:t>
            </a:r>
            <a:endParaRPr lang="en-US" dirty="0"/>
          </a:p>
        </p:txBody>
      </p:sp>
      <p:sp>
        <p:nvSpPr>
          <p:cNvPr id="23" name="Rectangle 22"/>
          <p:cNvSpPr/>
          <p:nvPr/>
        </p:nvSpPr>
        <p:spPr>
          <a:xfrm>
            <a:off x="3563888" y="1628800"/>
            <a:ext cx="1728192" cy="36004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Парламент</a:t>
            </a:r>
            <a:endParaRPr lang="en-US" dirty="0"/>
          </a:p>
        </p:txBody>
      </p:sp>
      <p:cxnSp>
        <p:nvCxnSpPr>
          <p:cNvPr id="29" name="Straight Connector 28"/>
          <p:cNvCxnSpPr>
            <a:stCxn id="21" idx="2"/>
          </p:cNvCxnSpPr>
          <p:nvPr/>
        </p:nvCxnSpPr>
        <p:spPr>
          <a:xfrm>
            <a:off x="1907704" y="1988840"/>
            <a:ext cx="1512168" cy="144016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3" idx="2"/>
            <a:endCxn id="4" idx="0"/>
          </p:cNvCxnSpPr>
          <p:nvPr/>
        </p:nvCxnSpPr>
        <p:spPr>
          <a:xfrm flipH="1">
            <a:off x="4391980" y="1988840"/>
            <a:ext cx="36004" cy="1224136"/>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259632" y="2132856"/>
            <a:ext cx="1440160" cy="432048"/>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Зорилт</a:t>
            </a:r>
            <a:endParaRPr lang="en-US" dirty="0">
              <a:solidFill>
                <a:schemeClr val="tx1"/>
              </a:solidFill>
            </a:endParaRPr>
          </a:p>
        </p:txBody>
      </p:sp>
      <p:sp>
        <p:nvSpPr>
          <p:cNvPr id="26" name="Oval 25"/>
          <p:cNvSpPr/>
          <p:nvPr/>
        </p:nvSpPr>
        <p:spPr>
          <a:xfrm>
            <a:off x="1835696" y="2492896"/>
            <a:ext cx="1440160" cy="432048"/>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Зорилт</a:t>
            </a:r>
            <a:endParaRPr lang="en-US" dirty="0">
              <a:solidFill>
                <a:schemeClr val="tx1"/>
              </a:solidFill>
            </a:endParaRPr>
          </a:p>
        </p:txBody>
      </p:sp>
      <p:sp>
        <p:nvSpPr>
          <p:cNvPr id="28" name="Oval 27"/>
          <p:cNvSpPr/>
          <p:nvPr/>
        </p:nvSpPr>
        <p:spPr>
          <a:xfrm>
            <a:off x="3851920" y="2276872"/>
            <a:ext cx="1440160" cy="432048"/>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Зорилт</a:t>
            </a:r>
            <a:endParaRPr lang="en-US" dirty="0">
              <a:solidFill>
                <a:schemeClr val="tx1"/>
              </a:solidFill>
            </a:endParaRPr>
          </a:p>
        </p:txBody>
      </p:sp>
      <p:sp>
        <p:nvSpPr>
          <p:cNvPr id="24" name="Rectangle 23"/>
          <p:cNvSpPr/>
          <p:nvPr/>
        </p:nvSpPr>
        <p:spPr>
          <a:xfrm>
            <a:off x="6156176" y="1628800"/>
            <a:ext cx="1728192" cy="36004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Яамг</a:t>
            </a:r>
            <a:r>
              <a:rPr lang="en-US" dirty="0" smtClean="0"/>
              <a:t>, ЗГ</a:t>
            </a:r>
            <a:endParaRPr lang="en-US" dirty="0"/>
          </a:p>
        </p:txBody>
      </p:sp>
      <p:cxnSp>
        <p:nvCxnSpPr>
          <p:cNvPr id="37" name="Straight Connector 36"/>
          <p:cNvCxnSpPr>
            <a:stCxn id="24" idx="2"/>
          </p:cNvCxnSpPr>
          <p:nvPr/>
        </p:nvCxnSpPr>
        <p:spPr>
          <a:xfrm flipH="1">
            <a:off x="5364088" y="1988840"/>
            <a:ext cx="1656184" cy="144016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5796136" y="2420888"/>
            <a:ext cx="1440160" cy="432048"/>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Зорилт</a:t>
            </a:r>
            <a:endParaRPr lang="en-US" dirty="0">
              <a:solidFill>
                <a:schemeClr val="tx1"/>
              </a:solidFill>
            </a:endParaRPr>
          </a:p>
        </p:txBody>
      </p:sp>
      <p:sp>
        <p:nvSpPr>
          <p:cNvPr id="2" name="Title 1"/>
          <p:cNvSpPr>
            <a:spLocks noGrp="1"/>
          </p:cNvSpPr>
          <p:nvPr>
            <p:ph type="title"/>
          </p:nvPr>
        </p:nvSpPr>
        <p:spPr>
          <a:xfrm>
            <a:off x="457200" y="274638"/>
            <a:ext cx="8229600" cy="634082"/>
          </a:xfrm>
        </p:spPr>
        <p:txBody>
          <a:bodyPr>
            <a:normAutofit/>
          </a:bodyPr>
          <a:lstStyle/>
          <a:p>
            <a:r>
              <a:rPr lang="en-US" sz="2800" dirty="0" smtClean="0"/>
              <a:t>ТӨК-</a:t>
            </a:r>
            <a:r>
              <a:rPr lang="en-US" sz="2800" dirty="0" err="1" smtClean="0"/>
              <a:t>н</a:t>
            </a:r>
            <a:r>
              <a:rPr lang="en-US" sz="2800" dirty="0" smtClean="0"/>
              <a:t> </a:t>
            </a:r>
            <a:r>
              <a:rPr lang="en-US" sz="2800" dirty="0" err="1" smtClean="0"/>
              <a:t>засаглал</a:t>
            </a:r>
            <a:r>
              <a:rPr lang="en-US" sz="2800" dirty="0" smtClean="0"/>
              <a:t> (</a:t>
            </a:r>
            <a:r>
              <a:rPr lang="en-US" sz="2800" dirty="0" err="1" smtClean="0"/>
              <a:t>эзэн-гүйцэтгэгчийн</a:t>
            </a:r>
            <a:r>
              <a:rPr lang="en-US" sz="2800" dirty="0" smtClean="0"/>
              <a:t> </a:t>
            </a:r>
            <a:r>
              <a:rPr lang="en-US" sz="2800" dirty="0" err="1" smtClean="0"/>
              <a:t>асуудал</a:t>
            </a:r>
            <a:r>
              <a:rPr lang="en-US" sz="2800" dirty="0" smtClean="0"/>
              <a:t>)</a:t>
            </a:r>
            <a:endParaRPr lang="en-US" sz="2800" dirty="0"/>
          </a:p>
        </p:txBody>
      </p:sp>
      <p:sp>
        <p:nvSpPr>
          <p:cNvPr id="41" name="Left Brace 40"/>
          <p:cNvSpPr/>
          <p:nvPr/>
        </p:nvSpPr>
        <p:spPr>
          <a:xfrm>
            <a:off x="983129" y="2098638"/>
            <a:ext cx="304800" cy="822960"/>
          </a:xfrm>
          <a:prstGeom prst="lef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6" name="Left Brace 45"/>
          <p:cNvSpPr/>
          <p:nvPr/>
        </p:nvSpPr>
        <p:spPr>
          <a:xfrm rot="5400000">
            <a:off x="4139952" y="-2043608"/>
            <a:ext cx="504056" cy="7128792"/>
          </a:xfrm>
          <a:prstGeom prst="leftBrace">
            <a:avLst>
              <a:gd name="adj1" fmla="val 93769"/>
              <a:gd name="adj2" fmla="val 49170"/>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9" name="Rectangle 48"/>
          <p:cNvSpPr/>
          <p:nvPr/>
        </p:nvSpPr>
        <p:spPr>
          <a:xfrm>
            <a:off x="2627784" y="980728"/>
            <a:ext cx="374441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Олон</a:t>
            </a:r>
            <a:r>
              <a:rPr lang="en-US" dirty="0" smtClean="0"/>
              <a:t> </a:t>
            </a:r>
            <a:r>
              <a:rPr lang="en-US" dirty="0" err="1" smtClean="0"/>
              <a:t>Эзэн</a:t>
            </a:r>
            <a:endParaRPr lang="en-US" dirty="0"/>
          </a:p>
        </p:txBody>
      </p:sp>
      <p:sp>
        <p:nvSpPr>
          <p:cNvPr id="51" name="Rectangle 50"/>
          <p:cNvSpPr/>
          <p:nvPr/>
        </p:nvSpPr>
        <p:spPr>
          <a:xfrm rot="16200000">
            <a:off x="-36512" y="2204864"/>
            <a:ext cx="1080120"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Олон</a:t>
            </a:r>
            <a:r>
              <a:rPr lang="en-US" dirty="0" smtClean="0"/>
              <a:t> </a:t>
            </a:r>
            <a:r>
              <a:rPr lang="en-US" dirty="0" err="1" smtClean="0"/>
              <a:t>зорилт</a:t>
            </a:r>
            <a:endParaRPr lang="en-US" dirty="0"/>
          </a:p>
        </p:txBody>
      </p:sp>
    </p:spTree>
    <p:extLst>
      <p:ext uri="{BB962C8B-B14F-4D97-AF65-F5344CB8AC3E}">
        <p14:creationId xmlns:p14="http://schemas.microsoft.com/office/powerpoint/2010/main" val="2824807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rtlCol="0"/>
          <a:lstStyle/>
          <a:p>
            <a:pPr defTabSz="914293" fontAlgn="auto">
              <a:spcAft>
                <a:spcPts val="0"/>
              </a:spcAft>
              <a:defRPr/>
            </a:pPr>
            <a:r>
              <a:rPr lang="mn-MN" dirty="0" smtClean="0">
                <a:latin typeface="+mn-lt"/>
                <a:cs typeface="Times New Roman" pitchFamily="18" charset="0"/>
              </a:rPr>
              <a:t>Баялагийн засаглалын индекс гэж юу вэ</a:t>
            </a:r>
            <a:r>
              <a:rPr lang="en-US" dirty="0" smtClean="0">
                <a:latin typeface="+mn-lt"/>
                <a:cs typeface="Times New Roman" pitchFamily="18" charset="0"/>
              </a:rPr>
              <a:t> (RGI)?</a:t>
            </a:r>
          </a:p>
        </p:txBody>
      </p:sp>
      <p:sp>
        <p:nvSpPr>
          <p:cNvPr id="3" name="Content Placeholder 2"/>
          <p:cNvSpPr>
            <a:spLocks noGrp="1"/>
          </p:cNvSpPr>
          <p:nvPr>
            <p:ph idx="1"/>
          </p:nvPr>
        </p:nvSpPr>
        <p:spPr/>
        <p:txBody>
          <a:bodyPr rtlCol="0">
            <a:noAutofit/>
          </a:bodyPr>
          <a:lstStyle/>
          <a:p>
            <a:pPr marL="93792" indent="0" defTabSz="914293" fontAlgn="auto">
              <a:lnSpc>
                <a:spcPts val="3050"/>
              </a:lnSpc>
              <a:spcBef>
                <a:spcPct val="0"/>
              </a:spcBef>
              <a:spcAft>
                <a:spcPts val="450"/>
              </a:spcAft>
              <a:buFont typeface="Arial" panose="020B0604020202020204" pitchFamily="34" charset="0"/>
              <a:buNone/>
              <a:defRPr/>
            </a:pPr>
            <a:r>
              <a:rPr lang="mn-MN" sz="2800" dirty="0" smtClean="0">
                <a:cs typeface="Times New Roman" pitchFamily="18" charset="0"/>
              </a:rPr>
              <a:t>58 улсын газрын тос, байгалийн </a:t>
            </a:r>
          </a:p>
          <a:p>
            <a:pPr marL="93792" indent="0" defTabSz="914293" fontAlgn="auto">
              <a:lnSpc>
                <a:spcPts val="3050"/>
              </a:lnSpc>
              <a:spcBef>
                <a:spcPct val="0"/>
              </a:spcBef>
              <a:spcAft>
                <a:spcPts val="450"/>
              </a:spcAft>
              <a:buFont typeface="Arial" panose="020B0604020202020204" pitchFamily="34" charset="0"/>
              <a:buNone/>
              <a:defRPr/>
            </a:pPr>
            <a:r>
              <a:rPr lang="mn-MN" sz="2800" dirty="0">
                <a:cs typeface="Times New Roman" pitchFamily="18" charset="0"/>
              </a:rPr>
              <a:t>х</a:t>
            </a:r>
            <a:r>
              <a:rPr lang="mn-MN" sz="2800" dirty="0" smtClean="0">
                <a:cs typeface="Times New Roman" pitchFamily="18" charset="0"/>
              </a:rPr>
              <a:t>ий, ашигт малтмалын салбарын </a:t>
            </a:r>
          </a:p>
          <a:p>
            <a:pPr marL="93792" indent="0" defTabSz="914293" fontAlgn="auto">
              <a:lnSpc>
                <a:spcPts val="3050"/>
              </a:lnSpc>
              <a:spcBef>
                <a:spcPct val="0"/>
              </a:spcBef>
              <a:spcAft>
                <a:spcPts val="450"/>
              </a:spcAft>
              <a:buFont typeface="Arial" panose="020B0604020202020204" pitchFamily="34" charset="0"/>
              <a:buNone/>
              <a:defRPr/>
            </a:pPr>
            <a:r>
              <a:rPr lang="mn-MN" sz="2800" dirty="0">
                <a:cs typeface="Times New Roman" pitchFamily="18" charset="0"/>
              </a:rPr>
              <a:t>и</a:t>
            </a:r>
            <a:r>
              <a:rPr lang="mn-MN" sz="2800" dirty="0" smtClean="0">
                <a:cs typeface="Times New Roman" pitchFamily="18" charset="0"/>
              </a:rPr>
              <a:t>л тод, хариуцлагатай </a:t>
            </a:r>
            <a:r>
              <a:rPr lang="en-US" sz="2800" dirty="0" smtClean="0">
                <a:cs typeface="Times New Roman" pitchFamily="18" charset="0"/>
              </a:rPr>
              <a:t>(</a:t>
            </a:r>
            <a:r>
              <a:rPr lang="mn-MN" sz="2800" dirty="0" smtClean="0">
                <a:cs typeface="Times New Roman" pitchFamily="18" charset="0"/>
              </a:rPr>
              <a:t>тайлагнах</a:t>
            </a:r>
            <a:r>
              <a:rPr lang="en-US" sz="2800" dirty="0" smtClean="0">
                <a:cs typeface="Times New Roman" pitchFamily="18" charset="0"/>
              </a:rPr>
              <a:t>)</a:t>
            </a:r>
            <a:r>
              <a:rPr lang="mn-MN" sz="2800" dirty="0" smtClean="0">
                <a:cs typeface="Times New Roman" pitchFamily="18" charset="0"/>
              </a:rPr>
              <a:t>  </a:t>
            </a:r>
            <a:r>
              <a:rPr lang="en-US" sz="2800" dirty="0" smtClean="0">
                <a:cs typeface="Times New Roman" pitchFamily="18" charset="0"/>
              </a:rPr>
              <a:t>A measure of </a:t>
            </a:r>
            <a:r>
              <a:rPr lang="mn-MN" sz="2800" dirty="0" smtClean="0">
                <a:cs typeface="Times New Roman" pitchFamily="18" charset="0"/>
              </a:rPr>
              <a:t>байдлын үнэлгээ</a:t>
            </a:r>
            <a:endParaRPr lang="en-US" sz="2800" dirty="0" smtClean="0">
              <a:cs typeface="Times New Roman" pitchFamily="18" charset="0"/>
            </a:endParaRPr>
          </a:p>
          <a:p>
            <a:pPr marL="457200" lvl="1" indent="0" defTabSz="914293" fontAlgn="auto">
              <a:lnSpc>
                <a:spcPts val="3050"/>
              </a:lnSpc>
              <a:spcBef>
                <a:spcPct val="0"/>
              </a:spcBef>
              <a:spcAft>
                <a:spcPts val="450"/>
              </a:spcAft>
              <a:buFont typeface="Arial" panose="020B0604020202020204" pitchFamily="34" charset="0"/>
              <a:buNone/>
              <a:defRPr/>
            </a:pPr>
            <a:endParaRPr lang="en-US" sz="2400" dirty="0" smtClean="0">
              <a:cs typeface="Times New Roman" pitchFamily="18" charset="0"/>
            </a:endParaRPr>
          </a:p>
          <a:p>
            <a:pPr marL="488019" indent="-342900" defTabSz="914293" fontAlgn="auto">
              <a:lnSpc>
                <a:spcPts val="3050"/>
              </a:lnSpc>
              <a:spcBef>
                <a:spcPct val="0"/>
              </a:spcBef>
              <a:spcAft>
                <a:spcPts val="450"/>
              </a:spcAft>
              <a:buFont typeface="Arial" panose="020B0604020202020204" pitchFamily="34" charset="0"/>
              <a:buChar char="•"/>
              <a:defRPr/>
            </a:pPr>
            <a:r>
              <a:rPr lang="en-US" sz="2800" dirty="0" smtClean="0"/>
              <a:t>2012 </a:t>
            </a:r>
            <a:r>
              <a:rPr lang="mn-MN" sz="2800" dirty="0" smtClean="0"/>
              <a:t>оны мэдээлэл</a:t>
            </a:r>
            <a:endParaRPr lang="en-US" sz="2800" dirty="0" smtClean="0"/>
          </a:p>
          <a:p>
            <a:pPr marL="488019" indent="-342900" defTabSz="914293" fontAlgn="auto">
              <a:lnSpc>
                <a:spcPts val="3050"/>
              </a:lnSpc>
              <a:spcBef>
                <a:spcPct val="0"/>
              </a:spcBef>
              <a:spcAft>
                <a:spcPts val="450"/>
              </a:spcAft>
              <a:buFont typeface="Arial" panose="020B0604020202020204" pitchFamily="34" charset="0"/>
              <a:buChar char="•"/>
              <a:defRPr/>
            </a:pPr>
            <a:r>
              <a:rPr lang="en-US" sz="2800" dirty="0" smtClean="0"/>
              <a:t>173 </a:t>
            </a:r>
            <a:r>
              <a:rPr lang="mn-MN" sz="2800" dirty="0" smtClean="0"/>
              <a:t>асуулт</a:t>
            </a:r>
            <a:endParaRPr lang="en-US" sz="2800" dirty="0" smtClean="0"/>
          </a:p>
          <a:p>
            <a:pPr marL="488019" indent="-342900" defTabSz="914293" fontAlgn="auto">
              <a:lnSpc>
                <a:spcPts val="3050"/>
              </a:lnSpc>
              <a:spcBef>
                <a:spcPct val="0"/>
              </a:spcBef>
              <a:spcAft>
                <a:spcPts val="450"/>
              </a:spcAft>
              <a:buFont typeface="Arial" panose="020B0604020202020204" pitchFamily="34" charset="0"/>
              <a:buChar char="•"/>
              <a:defRPr/>
            </a:pPr>
            <a:r>
              <a:rPr lang="en-US" sz="2800" dirty="0" smtClean="0"/>
              <a:t>50 </a:t>
            </a:r>
            <a:r>
              <a:rPr lang="mn-MN" sz="2800" dirty="0" smtClean="0"/>
              <a:t>үзүүлэлт</a:t>
            </a:r>
            <a:endParaRPr lang="en-US" sz="2800" dirty="0" smtClean="0"/>
          </a:p>
          <a:p>
            <a:pPr marL="488019" indent="-342900" defTabSz="914293" fontAlgn="auto">
              <a:lnSpc>
                <a:spcPts val="3050"/>
              </a:lnSpc>
              <a:spcBef>
                <a:spcPct val="0"/>
              </a:spcBef>
              <a:spcAft>
                <a:spcPts val="450"/>
              </a:spcAft>
              <a:buFont typeface="Arial" panose="020B0604020202020204" pitchFamily="34" charset="0"/>
              <a:buChar char="•"/>
              <a:defRPr/>
            </a:pPr>
            <a:r>
              <a:rPr lang="en-US" sz="2800" dirty="0" smtClean="0"/>
              <a:t>100 </a:t>
            </a:r>
            <a:r>
              <a:rPr lang="mn-MN" sz="2800" dirty="0" smtClean="0"/>
              <a:t>эксперт</a:t>
            </a:r>
            <a:endParaRPr lang="en-US" sz="2800" dirty="0" smtClean="0"/>
          </a:p>
        </p:txBody>
      </p:sp>
      <p:pic>
        <p:nvPicPr>
          <p:cNvPr id="26628" name="Picture 2" descr="C:\Users\mlintzer\Desktop\RGI.jpg"/>
          <p:cNvPicPr>
            <a:picLocks noChangeAspect="1" noChangeArrowheads="1"/>
          </p:cNvPicPr>
          <p:nvPr/>
        </p:nvPicPr>
        <p:blipFill>
          <a:blip r:embed="rId3"/>
          <a:srcRect/>
          <a:stretch>
            <a:fillRect/>
          </a:stretch>
        </p:blipFill>
        <p:spPr bwMode="auto">
          <a:xfrm>
            <a:off x="5837238" y="1771650"/>
            <a:ext cx="3055937" cy="3960813"/>
          </a:xfrm>
          <a:prstGeom prst="rect">
            <a:avLst/>
          </a:prstGeom>
          <a:noFill/>
          <a:ln w="9525">
            <a:noFill/>
            <a:miter lim="800000"/>
            <a:headEnd/>
            <a:tailEnd/>
          </a:ln>
        </p:spPr>
      </p:pic>
    </p:spTree>
    <p:extLst>
      <p:ext uri="{BB962C8B-B14F-4D97-AF65-F5344CB8AC3E}">
        <p14:creationId xmlns:p14="http://schemas.microsoft.com/office/powerpoint/2010/main" val="15336280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defTabSz="914293" fontAlgn="auto">
              <a:spcAft>
                <a:spcPts val="0"/>
              </a:spcAft>
              <a:defRPr/>
            </a:pPr>
            <a:r>
              <a:rPr lang="mn-MN" dirty="0" smtClean="0">
                <a:latin typeface="+mn-lt"/>
                <a:cs typeface="Times New Roman" pitchFamily="18" charset="0"/>
              </a:rPr>
              <a:t>Индексийг хэрхэн гаргадаг вэ</a:t>
            </a:r>
            <a:r>
              <a:rPr lang="en-US" dirty="0" smtClean="0">
                <a:latin typeface="+mn-lt"/>
                <a:cs typeface="Times New Roman" pitchFamily="18" charset="0"/>
              </a:rPr>
              <a:t>? </a:t>
            </a:r>
            <a:endParaRPr lang="en-US" dirty="0">
              <a:latin typeface="+mn-lt"/>
              <a:cs typeface="Times New Roman" pitchFamily="18" charset="0"/>
            </a:endParaRPr>
          </a:p>
        </p:txBody>
      </p:sp>
      <p:sp>
        <p:nvSpPr>
          <p:cNvPr id="6" name="Up Arrow 5"/>
          <p:cNvSpPr/>
          <p:nvPr/>
        </p:nvSpPr>
        <p:spPr>
          <a:xfrm>
            <a:off x="1141413" y="2465388"/>
            <a:ext cx="484187" cy="444500"/>
          </a:xfrm>
          <a:prstGeom prst="up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3" fontAlgn="auto">
              <a:spcBef>
                <a:spcPts val="0"/>
              </a:spcBef>
              <a:spcAft>
                <a:spcPts val="0"/>
              </a:spcAft>
              <a:defRPr/>
            </a:pPr>
            <a:endParaRPr lang="en-US"/>
          </a:p>
        </p:txBody>
      </p:sp>
      <p:sp>
        <p:nvSpPr>
          <p:cNvPr id="7" name="Up Arrow 6"/>
          <p:cNvSpPr/>
          <p:nvPr/>
        </p:nvSpPr>
        <p:spPr>
          <a:xfrm>
            <a:off x="3303588" y="2489200"/>
            <a:ext cx="485775" cy="446088"/>
          </a:xfrm>
          <a:prstGeom prst="up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3" fontAlgn="auto">
              <a:spcBef>
                <a:spcPts val="0"/>
              </a:spcBef>
              <a:spcAft>
                <a:spcPts val="0"/>
              </a:spcAft>
              <a:defRPr/>
            </a:pPr>
            <a:endParaRPr lang="en-US"/>
          </a:p>
        </p:txBody>
      </p:sp>
      <p:sp>
        <p:nvSpPr>
          <p:cNvPr id="8" name="Up Arrow 7"/>
          <p:cNvSpPr/>
          <p:nvPr/>
        </p:nvSpPr>
        <p:spPr>
          <a:xfrm>
            <a:off x="5370513" y="2505075"/>
            <a:ext cx="484187" cy="444500"/>
          </a:xfrm>
          <a:prstGeom prst="up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3" fontAlgn="auto">
              <a:spcBef>
                <a:spcPts val="0"/>
              </a:spcBef>
              <a:spcAft>
                <a:spcPts val="0"/>
              </a:spcAft>
              <a:defRPr/>
            </a:pPr>
            <a:endParaRPr lang="en-US"/>
          </a:p>
        </p:txBody>
      </p:sp>
      <p:sp>
        <p:nvSpPr>
          <p:cNvPr id="9" name="Up Arrow 8"/>
          <p:cNvSpPr/>
          <p:nvPr/>
        </p:nvSpPr>
        <p:spPr>
          <a:xfrm>
            <a:off x="7442200" y="2466975"/>
            <a:ext cx="485775" cy="444500"/>
          </a:xfrm>
          <a:prstGeom prst="up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3" fontAlgn="auto">
              <a:spcBef>
                <a:spcPts val="0"/>
              </a:spcBef>
              <a:spcAft>
                <a:spcPts val="0"/>
              </a:spcAft>
              <a:defRPr/>
            </a:pPr>
            <a:endParaRPr lang="en-US"/>
          </a:p>
        </p:txBody>
      </p:sp>
      <p:sp>
        <p:nvSpPr>
          <p:cNvPr id="28678" name="TextBox 9"/>
          <p:cNvSpPr txBox="1">
            <a:spLocks noChangeArrowheads="1"/>
          </p:cNvSpPr>
          <p:nvPr/>
        </p:nvSpPr>
        <p:spPr bwMode="auto">
          <a:xfrm>
            <a:off x="685800" y="1905000"/>
            <a:ext cx="78486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11" name="Rectangle 10"/>
          <p:cNvSpPr/>
          <p:nvPr/>
        </p:nvSpPr>
        <p:spPr>
          <a:xfrm>
            <a:off x="665163" y="1989138"/>
            <a:ext cx="777240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3" fontAlgn="auto">
              <a:spcBef>
                <a:spcPts val="0"/>
              </a:spcBef>
              <a:spcAft>
                <a:spcPts val="0"/>
              </a:spcAft>
              <a:defRPr/>
            </a:pPr>
            <a:r>
              <a:rPr lang="mn-MN" sz="2400" b="1" dirty="0"/>
              <a:t>Баялагийн засаглалын индекс</a:t>
            </a:r>
            <a:endParaRPr lang="en-US" sz="2400" b="1" dirty="0"/>
          </a:p>
        </p:txBody>
      </p:sp>
      <p:graphicFrame>
        <p:nvGraphicFramePr>
          <p:cNvPr id="12" name="Table 11"/>
          <p:cNvGraphicFramePr>
            <a:graphicFrameLocks noGrp="1"/>
          </p:cNvGraphicFramePr>
          <p:nvPr/>
        </p:nvGraphicFramePr>
        <p:xfrm>
          <a:off x="457200" y="3100388"/>
          <a:ext cx="8305800" cy="2057400"/>
        </p:xfrm>
        <a:graphic>
          <a:graphicData uri="http://schemas.openxmlformats.org/drawingml/2006/table">
            <a:tbl>
              <a:tblPr/>
              <a:tblGrid>
                <a:gridCol w="1902377"/>
                <a:gridCol w="49735"/>
                <a:gridCol w="105288"/>
                <a:gridCol w="1933860"/>
                <a:gridCol w="49735"/>
                <a:gridCol w="150005"/>
                <a:gridCol w="2010373"/>
                <a:gridCol w="49735"/>
                <a:gridCol w="149692"/>
                <a:gridCol w="1905000"/>
              </a:tblGrid>
              <a:tr h="1676400">
                <a:tc>
                  <a:txBody>
                    <a:bodyPr/>
                    <a:lstStyle/>
                    <a:p>
                      <a:pPr algn="ctr" fontAlgn="ctr"/>
                      <a:r>
                        <a:rPr lang="mn-MN" sz="2400" b="1" i="0" u="none" strike="noStrike" dirty="0" smtClean="0">
                          <a:solidFill>
                            <a:srgbClr val="FFFFFF"/>
                          </a:solidFill>
                          <a:effectLst/>
                          <a:latin typeface="Calibri"/>
                        </a:rPr>
                        <a:t>Институцын болон эрх зүйн орчин</a:t>
                      </a:r>
                      <a:endParaRPr lang="en-US" sz="2400" b="1" i="0" u="none" strike="noStrike" dirty="0">
                        <a:solidFill>
                          <a:srgbClr val="FFFFFF"/>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2400" b="0" i="0" u="none" strike="noStrike">
                          <a:solidFill>
                            <a:srgbClr val="000000"/>
                          </a:solidFill>
                          <a:effectLst/>
                          <a:latin typeface="Calibri"/>
                        </a:rPr>
                        <a:t> </a:t>
                      </a: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2400" b="0" i="0" u="none" strike="noStrike" dirty="0">
                          <a:solidFill>
                            <a:srgbClr val="000000"/>
                          </a:solidFill>
                          <a:effectLst/>
                          <a:latin typeface="Calibri"/>
                        </a:rPr>
                        <a:t> </a:t>
                      </a: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2400" b="1" i="0" u="none" strike="noStrike" dirty="0" smtClean="0">
                          <a:solidFill>
                            <a:srgbClr val="FFFFFF"/>
                          </a:solidFill>
                          <a:effectLst/>
                          <a:latin typeface="Calibri"/>
                        </a:rPr>
                        <a:t>Тайлагнах үйл ажиллагаа, практик</a:t>
                      </a:r>
                      <a:endParaRPr lang="en-US" sz="2400" b="1" i="0" u="none" strike="noStrike" dirty="0">
                        <a:solidFill>
                          <a:srgbClr val="FFFFFF"/>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2400" b="0" i="0" u="none" strike="noStrike">
                          <a:solidFill>
                            <a:srgbClr val="000000"/>
                          </a:solidFill>
                          <a:effectLst/>
                          <a:latin typeface="Calibri"/>
                        </a:rPr>
                        <a:t> </a:t>
                      </a: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2400" b="0" i="0" u="none" strike="noStrike" dirty="0">
                          <a:solidFill>
                            <a:srgbClr val="000000"/>
                          </a:solidFill>
                          <a:effectLst/>
                          <a:latin typeface="Calibri"/>
                        </a:rPr>
                        <a:t> </a:t>
                      </a: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2400" b="1" i="0" u="none" strike="noStrike" dirty="0" smtClean="0">
                          <a:solidFill>
                            <a:srgbClr val="FFFFFF"/>
                          </a:solidFill>
                          <a:effectLst/>
                          <a:latin typeface="Calibri"/>
                        </a:rPr>
                        <a:t>Баталгаажуулалт</a:t>
                      </a:r>
                      <a:r>
                        <a:rPr lang="mn-MN" sz="2400" b="1" i="0" u="none" strike="noStrike" baseline="0" dirty="0" smtClean="0">
                          <a:solidFill>
                            <a:srgbClr val="FFFFFF"/>
                          </a:solidFill>
                          <a:effectLst/>
                          <a:latin typeface="Calibri"/>
                        </a:rPr>
                        <a:t> болон чанарын хяналт</a:t>
                      </a:r>
                      <a:endParaRPr lang="en-US" sz="2400" b="1" i="0" u="none" strike="noStrike" dirty="0">
                        <a:solidFill>
                          <a:srgbClr val="FFFFFF"/>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2400" b="0" i="0" u="none" strike="noStrike" dirty="0">
                          <a:solidFill>
                            <a:srgbClr val="000000"/>
                          </a:solidFill>
                          <a:effectLst/>
                          <a:latin typeface="Calibri"/>
                        </a:rPr>
                        <a:t> </a:t>
                      </a: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2400" b="0" i="0" u="none" strike="noStrike" dirty="0">
                          <a:solidFill>
                            <a:srgbClr val="000000"/>
                          </a:solidFill>
                          <a:effectLst/>
                          <a:latin typeface="Calibri"/>
                        </a:rPr>
                        <a:t> </a:t>
                      </a: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2400" b="1" i="0" u="none" strike="noStrike" dirty="0" smtClean="0">
                          <a:solidFill>
                            <a:srgbClr val="FFFFFF"/>
                          </a:solidFill>
                          <a:effectLst/>
                          <a:latin typeface="Calibri"/>
                        </a:rPr>
                        <a:t>Үйл ажиллагааны орчин</a:t>
                      </a:r>
                      <a:endParaRPr lang="en-US" sz="2400" b="1" i="0" u="none" strike="noStrike" dirty="0">
                        <a:solidFill>
                          <a:srgbClr val="FFFFFF"/>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r h="381000">
                <a:tc>
                  <a:txBody>
                    <a:bodyPr/>
                    <a:lstStyle/>
                    <a:p>
                      <a:pPr algn="ctr" fontAlgn="ctr"/>
                      <a:r>
                        <a:rPr lang="en-US" sz="1400" b="1" i="0" u="none" strike="noStrike" dirty="0" smtClean="0">
                          <a:solidFill>
                            <a:srgbClr val="FFFFFF"/>
                          </a:solidFill>
                          <a:effectLst/>
                          <a:latin typeface="Calibri"/>
                        </a:rPr>
                        <a:t>10 </a:t>
                      </a:r>
                      <a:r>
                        <a:rPr lang="mn-MN" sz="1400" b="1" i="0" u="none" strike="noStrike" dirty="0" smtClean="0">
                          <a:solidFill>
                            <a:srgbClr val="FFFFFF"/>
                          </a:solidFill>
                          <a:effectLst/>
                          <a:latin typeface="Calibri"/>
                        </a:rPr>
                        <a:t>үзүүлэлт</a:t>
                      </a:r>
                      <a:endParaRPr lang="en-US" sz="1400" b="1" i="0" u="none" strike="noStrike" dirty="0">
                        <a:solidFill>
                          <a:srgbClr val="FFFFFF"/>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fontAlgn="ctr"/>
                      <a:endParaRPr lang="en-US" sz="1400" b="0" i="0" u="none" strike="noStrike" dirty="0">
                        <a:solidFill>
                          <a:srgbClr val="000000"/>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endParaRPr lang="en-US" sz="1400" b="0" i="0" u="none" strike="noStrike" dirty="0">
                        <a:solidFill>
                          <a:srgbClr val="000000"/>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dirty="0" smtClean="0">
                          <a:solidFill>
                            <a:srgbClr val="FFFFFF"/>
                          </a:solidFill>
                          <a:effectLst/>
                          <a:latin typeface="Calibri"/>
                        </a:rPr>
                        <a:t>20 </a:t>
                      </a:r>
                      <a:r>
                        <a:rPr lang="mn-MN" sz="1400" b="1" i="0" u="none" strike="noStrike" dirty="0" smtClean="0">
                          <a:solidFill>
                            <a:srgbClr val="FFFFFF"/>
                          </a:solidFill>
                          <a:effectLst/>
                          <a:latin typeface="Calibri"/>
                        </a:rPr>
                        <a:t>үзүүлэлт</a:t>
                      </a:r>
                      <a:endParaRPr lang="en-US" sz="1400" b="1" i="0" u="none" strike="noStrike" dirty="0">
                        <a:solidFill>
                          <a:srgbClr val="FFFFFF"/>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ctr" fontAlgn="ctr"/>
                      <a:endParaRPr lang="en-US" sz="1400" b="0" i="0" u="none" strike="noStrike" dirty="0">
                        <a:solidFill>
                          <a:srgbClr val="000000"/>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endParaRPr lang="en-US" sz="1400" b="0" i="0" u="none" strike="noStrike" dirty="0">
                        <a:solidFill>
                          <a:srgbClr val="000000"/>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dirty="0" smtClean="0">
                          <a:solidFill>
                            <a:srgbClr val="FFFFFF"/>
                          </a:solidFill>
                          <a:effectLst/>
                          <a:latin typeface="Calibri"/>
                        </a:rPr>
                        <a:t>15 </a:t>
                      </a:r>
                      <a:r>
                        <a:rPr lang="mn-MN" sz="1400" b="1" i="0" u="none" strike="noStrike" dirty="0" smtClean="0">
                          <a:solidFill>
                            <a:srgbClr val="FFFFFF"/>
                          </a:solidFill>
                          <a:effectLst/>
                          <a:latin typeface="Calibri"/>
                        </a:rPr>
                        <a:t>үзүүлэлт</a:t>
                      </a:r>
                      <a:endParaRPr lang="en-US" sz="1400" b="1" i="0" u="none" strike="noStrike" dirty="0">
                        <a:solidFill>
                          <a:srgbClr val="FFFFFF"/>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endParaRPr lang="en-US" sz="1400" b="0" i="0" u="none" strike="noStrike" dirty="0">
                        <a:solidFill>
                          <a:srgbClr val="000000"/>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endParaRPr lang="en-US" sz="1400" b="0" i="0" u="none" strike="noStrike" dirty="0">
                        <a:solidFill>
                          <a:srgbClr val="000000"/>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dirty="0" smtClean="0">
                          <a:solidFill>
                            <a:srgbClr val="FFFFFF"/>
                          </a:solidFill>
                          <a:effectLst/>
                          <a:latin typeface="Calibri"/>
                        </a:rPr>
                        <a:t>5 </a:t>
                      </a:r>
                      <a:r>
                        <a:rPr lang="mn-MN" sz="1400" b="1" i="0" u="none" strike="noStrike" dirty="0" smtClean="0">
                          <a:solidFill>
                            <a:srgbClr val="FFFFFF"/>
                          </a:solidFill>
                          <a:effectLst/>
                          <a:latin typeface="Calibri"/>
                        </a:rPr>
                        <a:t>үзүүлэлт</a:t>
                      </a:r>
                      <a:endParaRPr lang="en-US" sz="1400" b="1" i="0" u="none" strike="noStrike" dirty="0">
                        <a:solidFill>
                          <a:srgbClr val="FFFFFF"/>
                        </a:solidFill>
                        <a:effectLst/>
                        <a:latin typeface="Calibri"/>
                      </a:endParaRPr>
                    </a:p>
                  </a:txBody>
                  <a:tcPr marL="7585" marR="7585" marT="75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bl>
          </a:graphicData>
        </a:graphic>
      </p:graphicFrame>
    </p:spTree>
    <p:extLst>
      <p:ext uri="{BB962C8B-B14F-4D97-AF65-F5344CB8AC3E}">
        <p14:creationId xmlns:p14="http://schemas.microsoft.com/office/powerpoint/2010/main" val="38067884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161925"/>
            <a:ext cx="8229600" cy="1143000"/>
          </a:xfrm>
        </p:spPr>
        <p:txBody>
          <a:bodyPr/>
          <a:lstStyle/>
          <a:p>
            <a:r>
              <a:rPr lang="mn-MN" smtClean="0">
                <a:cs typeface="Times New Roman" pitchFamily="18" charset="0"/>
              </a:rPr>
              <a:t>Индексийн бүтэц</a:t>
            </a:r>
            <a:endParaRPr lang="en-US" smtClean="0">
              <a:cs typeface="Times New Roman" pitchFamily="18" charset="0"/>
            </a:endParaRPr>
          </a:p>
        </p:txBody>
      </p:sp>
      <p:sp>
        <p:nvSpPr>
          <p:cNvPr id="3" name="Content Placeholder 2"/>
          <p:cNvSpPr>
            <a:spLocks noGrp="1"/>
          </p:cNvSpPr>
          <p:nvPr>
            <p:ph idx="1"/>
          </p:nvPr>
        </p:nvSpPr>
        <p:spPr/>
        <p:txBody>
          <a:bodyPr rtlCol="0">
            <a:noAutofit/>
          </a:bodyPr>
          <a:lstStyle/>
          <a:p>
            <a:pPr marL="514350" lvl="1" indent="0" defTabSz="914293" fontAlgn="auto">
              <a:lnSpc>
                <a:spcPts val="3050"/>
              </a:lnSpc>
              <a:spcBef>
                <a:spcPct val="0"/>
              </a:spcBef>
              <a:spcAft>
                <a:spcPts val="450"/>
              </a:spcAft>
              <a:buFont typeface="Arial" pitchFamily="34" charset="0"/>
              <a:buNone/>
              <a:defRPr/>
            </a:pPr>
            <a:endParaRPr lang="en-US" b="1" dirty="0" smtClean="0">
              <a:latin typeface="+mj-lt"/>
            </a:endParaRPr>
          </a:p>
          <a:p>
            <a:pPr marL="400050" indent="-342860" defTabSz="914293" fontAlgn="auto">
              <a:lnSpc>
                <a:spcPts val="3050"/>
              </a:lnSpc>
              <a:spcBef>
                <a:spcPct val="0"/>
              </a:spcBef>
              <a:spcAft>
                <a:spcPts val="450"/>
              </a:spcAft>
              <a:buFont typeface="Arial" pitchFamily="34" charset="0"/>
              <a:buChar char="•"/>
              <a:defRPr/>
            </a:pPr>
            <a:endParaRPr lang="en-US" b="1" dirty="0">
              <a:latin typeface="+mj-lt"/>
            </a:endParaRPr>
          </a:p>
        </p:txBody>
      </p:sp>
      <p:graphicFrame>
        <p:nvGraphicFramePr>
          <p:cNvPr id="5" name="Table 4"/>
          <p:cNvGraphicFramePr>
            <a:graphicFrameLocks noGrp="1"/>
          </p:cNvGraphicFramePr>
          <p:nvPr/>
        </p:nvGraphicFramePr>
        <p:xfrm>
          <a:off x="250825" y="692150"/>
          <a:ext cx="8623176" cy="5516270"/>
        </p:xfrm>
        <a:graphic>
          <a:graphicData uri="http://schemas.openxmlformats.org/drawingml/2006/table">
            <a:tbl>
              <a:tblPr/>
              <a:tblGrid>
                <a:gridCol w="283462"/>
                <a:gridCol w="1744382"/>
                <a:gridCol w="97917"/>
                <a:gridCol w="283462"/>
                <a:gridCol w="1940625"/>
                <a:gridCol w="97917"/>
                <a:gridCol w="283462"/>
                <a:gridCol w="1809797"/>
                <a:gridCol w="97917"/>
                <a:gridCol w="174438"/>
                <a:gridCol w="1809797"/>
              </a:tblGrid>
              <a:tr h="247862">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mn-MN" sz="900" b="1" i="0" u="none" strike="noStrike" dirty="0" smtClean="0">
                          <a:solidFill>
                            <a:srgbClr val="FFFFFF"/>
                          </a:solidFill>
                          <a:effectLst/>
                          <a:latin typeface="Calibri"/>
                        </a:rPr>
                        <a:t>Институцын ба эрх зүйн орчин </a:t>
                      </a:r>
                      <a:r>
                        <a:rPr lang="en-US" sz="900" b="1" i="0" u="none" strike="noStrike" dirty="0" smtClean="0">
                          <a:solidFill>
                            <a:srgbClr val="FFFFFF"/>
                          </a:solidFill>
                          <a:effectLst/>
                          <a:latin typeface="Calibri"/>
                        </a:rPr>
                        <a:t>(20%)</a:t>
                      </a:r>
                      <a:endParaRPr lang="en-US" sz="900" b="1" i="0" u="none" strike="noStrike" dirty="0">
                        <a:solidFill>
                          <a:srgbClr val="FFFFFF"/>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900" b="1"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mn-MN" sz="900" b="1" i="0" u="none" strike="noStrike" dirty="0" smtClean="0">
                          <a:solidFill>
                            <a:srgbClr val="FFFFFF"/>
                          </a:solidFill>
                          <a:effectLst/>
                          <a:latin typeface="Calibri"/>
                        </a:rPr>
                        <a:t>Тайлагнах үйл ажиллагаа, практик</a:t>
                      </a:r>
                      <a:r>
                        <a:rPr lang="en-US" sz="900" b="1" i="0" u="none" strike="noStrike" dirty="0" smtClean="0">
                          <a:solidFill>
                            <a:srgbClr val="FFFFFF"/>
                          </a:solidFill>
                          <a:effectLst/>
                          <a:latin typeface="Calibri"/>
                        </a:rPr>
                        <a:t>                       (40%)</a:t>
                      </a:r>
                      <a:endParaRPr lang="en-US" sz="900" b="1" i="0" u="none" strike="noStrike" dirty="0">
                        <a:solidFill>
                          <a:srgbClr val="FFFFFF"/>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900" b="1"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mn-MN" sz="900" b="1" i="0" u="none" strike="noStrike" dirty="0" smtClean="0">
                          <a:solidFill>
                            <a:srgbClr val="FFFFFF"/>
                          </a:solidFill>
                          <a:effectLst/>
                          <a:latin typeface="Calibri"/>
                        </a:rPr>
                        <a:t>Баталгаажуулалт болон чанарын хяналт </a:t>
                      </a:r>
                      <a:r>
                        <a:rPr lang="en-US" sz="900" b="1" i="0" u="none" strike="noStrike" dirty="0" smtClean="0">
                          <a:solidFill>
                            <a:srgbClr val="FFFFFF"/>
                          </a:solidFill>
                          <a:effectLst/>
                          <a:latin typeface="Calibri"/>
                        </a:rPr>
                        <a:t>(20%)</a:t>
                      </a:r>
                      <a:endParaRPr lang="en-US" sz="900" b="1" i="0" u="none" strike="noStrike" dirty="0">
                        <a:solidFill>
                          <a:srgbClr val="FFFFFF"/>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1" i="0" u="none" strike="noStrike" dirty="0">
                          <a:solidFill>
                            <a:srgbClr val="000000"/>
                          </a:solidFill>
                          <a:effectLst/>
                          <a:latin typeface="Calibri"/>
                        </a:rPr>
                        <a:t> </a:t>
                      </a:r>
                    </a:p>
                  </a:txBody>
                  <a:tcPr marL="4690" marR="4690" marT="469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900" b="1"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mn-MN" sz="900" b="1" i="0" u="none" strike="noStrike" dirty="0" smtClean="0">
                          <a:solidFill>
                            <a:srgbClr val="FFFFFF"/>
                          </a:solidFill>
                          <a:effectLst/>
                          <a:latin typeface="Calibri"/>
                        </a:rPr>
                        <a:t>Үйл ажиллагааны</a:t>
                      </a:r>
                      <a:r>
                        <a:rPr lang="mn-MN" sz="900" b="1" i="0" u="none" strike="noStrike" baseline="0" dirty="0" smtClean="0">
                          <a:solidFill>
                            <a:srgbClr val="FFFFFF"/>
                          </a:solidFill>
                          <a:effectLst/>
                          <a:latin typeface="Calibri"/>
                        </a:rPr>
                        <a:t> </a:t>
                      </a:r>
                      <a:r>
                        <a:rPr lang="mn-MN" sz="900" b="1" i="0" u="none" strike="noStrike" dirty="0" smtClean="0">
                          <a:solidFill>
                            <a:srgbClr val="FFFFFF"/>
                          </a:solidFill>
                          <a:effectLst/>
                          <a:latin typeface="Calibri"/>
                        </a:rPr>
                        <a:t>орчин</a:t>
                      </a:r>
                      <a:r>
                        <a:rPr lang="en-US" sz="900" b="1" i="0" u="none" strike="noStrike" dirty="0" smtClean="0">
                          <a:solidFill>
                            <a:srgbClr val="FFFFFF"/>
                          </a:solidFill>
                          <a:effectLst/>
                          <a:latin typeface="Calibri"/>
                        </a:rPr>
                        <a:t>    (20%)</a:t>
                      </a:r>
                      <a:endParaRPr lang="en-US" sz="900" b="1" i="0" u="none" strike="noStrike" dirty="0">
                        <a:solidFill>
                          <a:srgbClr val="FFFFFF"/>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r h="119905">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solidFill>
                            <a:srgbClr val="FFFFFF"/>
                          </a:solidFill>
                          <a:effectLst/>
                          <a:latin typeface="Calibri"/>
                        </a:rPr>
                        <a:t> 10 </a:t>
                      </a:r>
                      <a:r>
                        <a:rPr lang="mn-MN" sz="800" b="1" i="0" u="none" strike="noStrike" dirty="0" smtClean="0">
                          <a:solidFill>
                            <a:srgbClr val="FFFFFF"/>
                          </a:solidFill>
                          <a:effectLst/>
                          <a:latin typeface="Calibri"/>
                        </a:rPr>
                        <a:t>үзүүлэлт</a:t>
                      </a:r>
                      <a:endParaRPr lang="en-US" sz="800" b="1" i="0" u="none" strike="noStrike" dirty="0">
                        <a:solidFill>
                          <a:srgbClr val="FFFFFF"/>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solidFill>
                            <a:srgbClr val="FFFFFF"/>
                          </a:solidFill>
                          <a:effectLst/>
                          <a:latin typeface="Calibri"/>
                        </a:rPr>
                        <a:t> 20 </a:t>
                      </a:r>
                      <a:r>
                        <a:rPr lang="mn-MN" sz="800" b="1" i="0" u="none" strike="noStrike" dirty="0" smtClean="0">
                          <a:solidFill>
                            <a:srgbClr val="FFFFFF"/>
                          </a:solidFill>
                          <a:effectLst/>
                          <a:latin typeface="Calibri"/>
                        </a:rPr>
                        <a:t>үзүүлэлт</a:t>
                      </a:r>
                      <a:endParaRPr lang="en-US" sz="800" b="1" i="0" u="none" strike="noStrike" dirty="0">
                        <a:solidFill>
                          <a:srgbClr val="FFFFFF"/>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1" i="0" u="none" strike="noStrike" dirty="0">
                          <a:solidFill>
                            <a:srgbClr val="FFFFFF"/>
                          </a:solidFill>
                          <a:effectLst/>
                          <a:latin typeface="Calibri"/>
                        </a:rPr>
                        <a:t>15 </a:t>
                      </a:r>
                      <a:r>
                        <a:rPr lang="mn-MN" sz="800" b="1" i="0" u="none" strike="noStrike" dirty="0" smtClean="0">
                          <a:solidFill>
                            <a:srgbClr val="FFFFFF"/>
                          </a:solidFill>
                          <a:effectLst/>
                          <a:latin typeface="Calibri"/>
                        </a:rPr>
                        <a:t>үзүүлэлт</a:t>
                      </a:r>
                      <a:endParaRPr lang="en-US" sz="800" b="1" i="0" u="none" strike="noStrike" dirty="0">
                        <a:solidFill>
                          <a:srgbClr val="FFFFFF"/>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228600" indent="-228600" algn="ctr" fontAlgn="ctr">
                        <a:buAutoNum type="arabicPlain" startAt="5"/>
                      </a:pPr>
                      <a:r>
                        <a:rPr lang="mn-MN" sz="800" b="1" i="0" u="none" strike="noStrike" dirty="0" smtClean="0">
                          <a:solidFill>
                            <a:srgbClr val="FFFFFF"/>
                          </a:solidFill>
                          <a:effectLst/>
                          <a:latin typeface="Calibri"/>
                        </a:rPr>
                        <a:t>үзүүлэлт</a:t>
                      </a:r>
                      <a:endParaRPr lang="en-US" sz="800" b="1" i="0" u="none" strike="noStrike" dirty="0">
                        <a:solidFill>
                          <a:srgbClr val="FFFFFF"/>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r h="119905">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mn-MN" sz="800" b="1" i="1" u="none" strike="noStrike" dirty="0" smtClean="0">
                          <a:solidFill>
                            <a:srgbClr val="000000"/>
                          </a:solidFill>
                          <a:effectLst/>
                          <a:latin typeface="Calibri"/>
                        </a:rPr>
                        <a:t>Үзүүлэлтүүд</a:t>
                      </a:r>
                      <a:endParaRPr lang="en-US" sz="800" b="1" i="1"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800" b="0" i="1"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mn-MN" sz="800" b="1" i="1" u="none" strike="noStrike" dirty="0" smtClean="0">
                          <a:solidFill>
                            <a:srgbClr val="000000"/>
                          </a:solidFill>
                          <a:effectLst/>
                          <a:latin typeface="Calibri"/>
                        </a:rPr>
                        <a:t>Үзүүлэлтүүд</a:t>
                      </a:r>
                      <a:endParaRPr lang="en-US" sz="800" b="1" i="1"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800" b="0" i="1"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mn-MN" sz="800" b="1" i="1" u="none" strike="noStrike" dirty="0" smtClean="0">
                          <a:solidFill>
                            <a:srgbClr val="000000"/>
                          </a:solidFill>
                          <a:effectLst/>
                          <a:latin typeface="Calibri"/>
                        </a:rPr>
                        <a:t>Үзүүлэлтүүд</a:t>
                      </a:r>
                      <a:endParaRPr lang="en-US" sz="800" b="1" i="1"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800" b="0" i="1"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mn-MN" sz="800" b="1" i="1" u="none" strike="noStrike" dirty="0" smtClean="0">
                          <a:solidFill>
                            <a:srgbClr val="000000"/>
                          </a:solidFill>
                          <a:effectLst/>
                          <a:latin typeface="Calibri"/>
                        </a:rPr>
                        <a:t>Үзүүлэлтүүд</a:t>
                      </a:r>
                      <a:endParaRPr lang="en-US" sz="800" b="1" i="1"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352555">
                <a:tc>
                  <a:txBody>
                    <a:bodyPr/>
                    <a:lstStyle/>
                    <a:p>
                      <a:pPr algn="ctr" fontAlgn="ctr"/>
                      <a:r>
                        <a:rPr lang="en-US" sz="800" b="0" i="0" u="none" strike="noStrike" dirty="0">
                          <a:solidFill>
                            <a:srgbClr val="000000"/>
                          </a:solidFill>
                          <a:effectLst/>
                          <a:latin typeface="Calibri"/>
                        </a:rPr>
                        <a:t>1</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Мэдээллийн эрх чөлөөний тухай хууль</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Тусгай зөвшөөрөл олгох үйл явц</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Тусгай зөвшөөрөл олгох үйл явцыг</a:t>
                      </a:r>
                      <a:r>
                        <a:rPr lang="mn-MN" sz="800" b="0" i="0" u="none" strike="noStrike" baseline="0" dirty="0" smtClean="0">
                          <a:solidFill>
                            <a:srgbClr val="000000"/>
                          </a:solidFill>
                          <a:effectLst/>
                          <a:latin typeface="Calibri"/>
                        </a:rPr>
                        <a:t> хянах</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Эргэн тайлагнах болон ардчилал </a:t>
                      </a:r>
                      <a:r>
                        <a:rPr lang="en-US" sz="800" b="0" i="0" u="none" strike="noStrike" dirty="0" smtClean="0">
                          <a:solidFill>
                            <a:srgbClr val="000000"/>
                          </a:solidFill>
                          <a:effectLst/>
                          <a:latin typeface="Calibri"/>
                        </a:rPr>
                        <a:t>(</a:t>
                      </a:r>
                      <a:r>
                        <a:rPr lang="en-US" sz="800" b="0" i="0" u="none" strike="noStrike" dirty="0">
                          <a:solidFill>
                            <a:srgbClr val="000000"/>
                          </a:solidFill>
                          <a:effectLst/>
                          <a:latin typeface="Calibri"/>
                        </a:rPr>
                        <a:t>EIU Democracy Index &amp; WGI voice and accountability)</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236230">
                <a:tc>
                  <a:txBody>
                    <a:bodyPr/>
                    <a:lstStyle/>
                    <a:p>
                      <a:pPr algn="ctr" fontAlgn="ctr"/>
                      <a:r>
                        <a:rPr lang="en-US" sz="800" b="0" i="0" u="none" strike="noStrike" dirty="0">
                          <a:solidFill>
                            <a:srgbClr val="000000"/>
                          </a:solidFill>
                          <a:effectLst/>
                          <a:latin typeface="Calibri"/>
                        </a:rPr>
                        <a:t>2</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Салбарын иж бүрэн</a:t>
                      </a:r>
                      <a:r>
                        <a:rPr lang="mn-MN" sz="800" b="0" i="0" u="none" strike="noStrike" baseline="0" dirty="0" smtClean="0">
                          <a:solidFill>
                            <a:srgbClr val="000000"/>
                          </a:solidFill>
                          <a:effectLst/>
                          <a:latin typeface="Calibri"/>
                        </a:rPr>
                        <a:t> хууль тогтоомж</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2</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Гэрээнүүд</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2</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Төсвийн үйл</a:t>
                      </a:r>
                      <a:r>
                        <a:rPr lang="mn-MN" sz="800" b="0" i="0" u="none" strike="noStrike" baseline="0" dirty="0" smtClean="0">
                          <a:solidFill>
                            <a:srgbClr val="000000"/>
                          </a:solidFill>
                          <a:effectLst/>
                          <a:latin typeface="Calibri"/>
                        </a:rPr>
                        <a:t> явцыг хянах</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2</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Нээлттэй төсөв </a:t>
                      </a:r>
                      <a:r>
                        <a:rPr lang="en-US" sz="800" b="0" i="0" u="none" strike="noStrike" dirty="0" smtClean="0">
                          <a:solidFill>
                            <a:srgbClr val="000000"/>
                          </a:solidFill>
                          <a:effectLst/>
                          <a:latin typeface="Calibri"/>
                        </a:rPr>
                        <a:t>(</a:t>
                      </a:r>
                      <a:r>
                        <a:rPr lang="en-US" sz="800" b="0" i="0" u="none" strike="noStrike" dirty="0">
                          <a:solidFill>
                            <a:srgbClr val="000000"/>
                          </a:solidFill>
                          <a:effectLst/>
                          <a:latin typeface="Calibri"/>
                        </a:rPr>
                        <a:t>IBP Index)</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236230">
                <a:tc>
                  <a:txBody>
                    <a:bodyPr/>
                    <a:lstStyle/>
                    <a:p>
                      <a:pPr algn="ctr" fontAlgn="ctr"/>
                      <a:r>
                        <a:rPr lang="en-US" sz="800" b="0" i="0" u="none" strike="noStrike" dirty="0">
                          <a:solidFill>
                            <a:srgbClr val="000000"/>
                          </a:solidFill>
                          <a:effectLst/>
                          <a:latin typeface="Calibri"/>
                        </a:rPr>
                        <a:t>3</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ОҮИТБС дахь оролцоо</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3</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Байгаль орчин, нийгмийн нөлөөллийн үнэлгээ</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3</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ЗГ-ын</a:t>
                      </a:r>
                      <a:r>
                        <a:rPr lang="mn-MN" sz="800" b="0" i="0" u="none" strike="noStrike" baseline="0" dirty="0" smtClean="0">
                          <a:solidFill>
                            <a:srgbClr val="000000"/>
                          </a:solidFill>
                          <a:effectLst/>
                          <a:latin typeface="Calibri"/>
                        </a:rPr>
                        <a:t> тайлангийн чанар</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3</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Төрийн үр дүнтэй байдал </a:t>
                      </a:r>
                      <a:r>
                        <a:rPr lang="en-US" sz="800" b="0" i="0" u="none" strike="noStrike" dirty="0" smtClean="0">
                          <a:solidFill>
                            <a:srgbClr val="000000"/>
                          </a:solidFill>
                          <a:effectLst/>
                          <a:latin typeface="Calibri"/>
                        </a:rPr>
                        <a:t>(</a:t>
                      </a:r>
                      <a:r>
                        <a:rPr lang="en-US" sz="800" b="0" i="0" u="none" strike="noStrike" dirty="0">
                          <a:solidFill>
                            <a:srgbClr val="000000"/>
                          </a:solidFill>
                          <a:effectLst/>
                          <a:latin typeface="Calibri"/>
                        </a:rPr>
                        <a:t>WGI)</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236230">
                <a:tc>
                  <a:txBody>
                    <a:bodyPr/>
                    <a:lstStyle/>
                    <a:p>
                      <a:pPr algn="ctr" fontAlgn="ctr"/>
                      <a:r>
                        <a:rPr lang="en-US" sz="800" b="0" i="0" u="none" strike="noStrike" dirty="0">
                          <a:solidFill>
                            <a:srgbClr val="000000"/>
                          </a:solidFill>
                          <a:effectLst/>
                          <a:latin typeface="Calibri"/>
                        </a:rPr>
                        <a:t>4</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Хараат бус тусгай зөвшөөрөл олгох үйл явц</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4</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Хайгуулын мэдээлэл</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4</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ЗГ ашиг сонирхлын зөрчилдөөнийг тайлагнах</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4</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Хуулийн засаглал </a:t>
                      </a:r>
                      <a:r>
                        <a:rPr lang="en-US" sz="800" b="0" i="0" u="none" strike="noStrike" dirty="0" smtClean="0">
                          <a:solidFill>
                            <a:srgbClr val="000000"/>
                          </a:solidFill>
                          <a:effectLst/>
                          <a:latin typeface="Calibri"/>
                        </a:rPr>
                        <a:t>(</a:t>
                      </a:r>
                      <a:r>
                        <a:rPr lang="en-US" sz="800" b="0" i="0" u="none" strike="noStrike" dirty="0">
                          <a:solidFill>
                            <a:srgbClr val="000000"/>
                          </a:solidFill>
                          <a:effectLst/>
                          <a:latin typeface="Calibri"/>
                        </a:rPr>
                        <a:t>WGI)</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352555">
                <a:tc>
                  <a:txBody>
                    <a:bodyPr/>
                    <a:lstStyle/>
                    <a:p>
                      <a:pPr algn="ctr" fontAlgn="ctr"/>
                      <a:r>
                        <a:rPr lang="en-US" sz="800" b="0" i="0" u="none" strike="noStrike" dirty="0">
                          <a:solidFill>
                            <a:srgbClr val="000000"/>
                          </a:solidFill>
                          <a:effectLst/>
                          <a:latin typeface="Calibri"/>
                        </a:rPr>
                        <a:t>5</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Байгаль орчин, нийгэмд</a:t>
                      </a:r>
                      <a:r>
                        <a:rPr lang="mn-MN" sz="800" b="0" i="0" u="none" strike="noStrike" baseline="0" dirty="0" smtClean="0">
                          <a:solidFill>
                            <a:srgbClr val="000000"/>
                          </a:solidFill>
                          <a:effectLst/>
                          <a:latin typeface="Calibri"/>
                        </a:rPr>
                        <a:t>  нөлөөлөх байдлын үнэлгээ шаардагддаг эсэх</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5</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Үйлдвэрлэлийн хэмжээ</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5</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mn-lt"/>
                        </a:rPr>
                        <a:t>Төрийн өмчит компаниудын тайлангийн чанар</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5</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a:t>
                      </a:r>
                      <a:r>
                        <a:rPr lang="mn-MN" sz="800" b="0" i="0" u="none" strike="noStrike" dirty="0" smtClean="0">
                          <a:solidFill>
                            <a:srgbClr val="000000"/>
                          </a:solidFill>
                          <a:effectLst/>
                          <a:latin typeface="Calibri"/>
                        </a:rPr>
                        <a:t>Авлига </a:t>
                      </a:r>
                      <a:r>
                        <a:rPr lang="en-US" sz="800" b="0" i="0" u="none" strike="noStrike" dirty="0" smtClean="0">
                          <a:solidFill>
                            <a:srgbClr val="000000"/>
                          </a:solidFill>
                          <a:effectLst/>
                          <a:latin typeface="Calibri"/>
                        </a:rPr>
                        <a:t>(</a:t>
                      </a:r>
                      <a:r>
                        <a:rPr lang="en-US" sz="800" b="0" i="0" u="none" strike="noStrike" dirty="0">
                          <a:solidFill>
                            <a:srgbClr val="000000"/>
                          </a:solidFill>
                          <a:effectLst/>
                          <a:latin typeface="Calibri"/>
                        </a:rPr>
                        <a:t>TI Corruption Perceptions Index &amp; WGI control of corruption)</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236230">
                <a:tc>
                  <a:txBody>
                    <a:bodyPr/>
                    <a:lstStyle/>
                    <a:p>
                      <a:pPr algn="ctr" fontAlgn="ctr"/>
                      <a:r>
                        <a:rPr lang="en-US" sz="800" b="0" i="0" u="none" strike="noStrike" dirty="0">
                          <a:solidFill>
                            <a:srgbClr val="000000"/>
                          </a:solidFill>
                          <a:effectLst/>
                          <a:latin typeface="Calibri"/>
                        </a:rPr>
                        <a:t>6</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Орлого төвлөрүүлэх үйл явцын тодорхой байдал</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6</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Үйлдвэрлэлийн дүн</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6</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mn-lt"/>
                        </a:rPr>
                        <a:t>Төрийн өмчит компаниудын тайлангийн аудит</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dirty="0">
                        <a:solidFill>
                          <a:srgbClr val="000000"/>
                        </a:solidFill>
                        <a:effectLst/>
                        <a:latin typeface="Calibri"/>
                      </a:endParaRPr>
                    </a:p>
                  </a:txBody>
                  <a:tcPr marL="4690" marR="4690" marT="4690" marB="0" anchor="ctr">
                    <a:lnL>
                      <a:noFill/>
                    </a:lnL>
                    <a:lnR>
                      <a:noFill/>
                    </a:lnR>
                    <a:lnT w="12700" cap="flat" cmpd="sng" algn="ctr">
                      <a:solidFill>
                        <a:srgbClr val="000000"/>
                      </a:solidFill>
                      <a:prstDash val="solid"/>
                      <a:round/>
                      <a:headEnd type="none" w="med" len="med"/>
                      <a:tailEnd type="none" w="med" len="med"/>
                    </a:lnT>
                    <a:lnB>
                      <a:noFill/>
                    </a:lnB>
                  </a:tcPr>
                </a:tc>
              </a:tr>
              <a:tr h="352555">
                <a:tc>
                  <a:txBody>
                    <a:bodyPr/>
                    <a:lstStyle/>
                    <a:p>
                      <a:pPr algn="ctr" fontAlgn="ctr"/>
                      <a:r>
                        <a:rPr lang="en-US" sz="800" b="0" i="0" u="none" strike="noStrike" dirty="0">
                          <a:solidFill>
                            <a:srgbClr val="000000"/>
                          </a:solidFill>
                          <a:effectLst/>
                          <a:latin typeface="Calibri"/>
                        </a:rPr>
                        <a:t>7</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Иж бүрэн төрийн салбарын тэнцэл</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7</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Орлогын гол эх үүсвэр</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7</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mn-lt"/>
                        </a:rPr>
                        <a:t>Төрийн өмчит компаниуд олон улсын ня-бо бүртгэлийн стандартын ашиглах </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352555">
                <a:tc>
                  <a:txBody>
                    <a:bodyPr/>
                    <a:lstStyle/>
                    <a:p>
                      <a:pPr algn="ctr" fontAlgn="ctr"/>
                      <a:r>
                        <a:rPr lang="en-US" sz="800" b="0" i="0" u="none" strike="noStrike" dirty="0">
                          <a:solidFill>
                            <a:srgbClr val="000000"/>
                          </a:solidFill>
                          <a:effectLst/>
                          <a:latin typeface="Calibri"/>
                        </a:rPr>
                        <a:t>8</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Төрийн өмчит компаниудын санхүүгийн тайланд тавигдах шаардлага</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1"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8</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Орлогын хоёрлогч эх үүсвэр</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8</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mn-lt"/>
                        </a:rPr>
                        <a:t>Төрийн өмчит компаниуд</a:t>
                      </a:r>
                      <a:r>
                        <a:rPr lang="mn-MN" sz="800" b="0" i="0" u="none" strike="noStrike" baseline="0" dirty="0" smtClean="0">
                          <a:solidFill>
                            <a:srgbClr val="000000"/>
                          </a:solidFill>
                          <a:effectLst/>
                          <a:latin typeface="+mn-lt"/>
                        </a:rPr>
                        <a:t> ашиг сонирхлын зөрчилдөөнийг тайлагнах</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236230">
                <a:tc>
                  <a:txBody>
                    <a:bodyPr/>
                    <a:lstStyle/>
                    <a:p>
                      <a:pPr algn="ctr" fontAlgn="ctr"/>
                      <a:r>
                        <a:rPr lang="en-US" sz="800" b="0" i="0" u="none" strike="noStrike" dirty="0">
                          <a:solidFill>
                            <a:srgbClr val="000000"/>
                          </a:solidFill>
                          <a:effectLst/>
                          <a:latin typeface="Calibri"/>
                        </a:rPr>
                        <a:t>9</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Сангийн</a:t>
                      </a:r>
                      <a:r>
                        <a:rPr lang="mn-MN" sz="800" b="0" i="0" u="none" strike="noStrike" baseline="0" dirty="0" smtClean="0">
                          <a:solidFill>
                            <a:srgbClr val="000000"/>
                          </a:solidFill>
                          <a:effectLst/>
                          <a:latin typeface="Calibri"/>
                        </a:rPr>
                        <a:t> журмыг хуулиар тогтоох</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1"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9</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Нөхөн олговор</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9</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Сангийн тайлангийн чанар</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352555">
                <a:tc>
                  <a:txBody>
                    <a:bodyPr/>
                    <a:lstStyle/>
                    <a:p>
                      <a:pPr algn="ctr" fontAlgn="ctr"/>
                      <a:r>
                        <a:rPr lang="en-US" sz="800" b="0" i="0" u="none" strike="noStrike" dirty="0">
                          <a:solidFill>
                            <a:srgbClr val="000000"/>
                          </a:solidFill>
                          <a:effectLst/>
                          <a:latin typeface="Calibri"/>
                        </a:rPr>
                        <a:t>10</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Орон нутгийн орлого төвлөрүүлэх журмыг хуулиар тогтоосон эсэх</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800" b="0" i="1"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10</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Үйл ажиллагаа явуулж буй</a:t>
                      </a:r>
                      <a:r>
                        <a:rPr lang="mn-MN" sz="800" b="0" i="0" u="none" strike="noStrike" baseline="0" dirty="0" smtClean="0">
                          <a:solidFill>
                            <a:srgbClr val="000000"/>
                          </a:solidFill>
                          <a:effectLst/>
                          <a:latin typeface="Calibri"/>
                        </a:rPr>
                        <a:t> компанийн нэр</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10</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Сангийн тайлангийн аудит</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236230">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800" b="0" i="1" u="none" strike="noStrike" dirty="0">
                          <a:solidFill>
                            <a:srgbClr val="000000"/>
                          </a:solidFill>
                          <a:effectLst/>
                          <a:latin typeface="Calibri"/>
                        </a:rPr>
                        <a:t> </a:t>
                      </a:r>
                    </a:p>
                  </a:txBody>
                  <a:tcPr marL="4690" marR="4690" marT="4690"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11</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Төрийн өмчит компаниудын</a:t>
                      </a:r>
                      <a:r>
                        <a:rPr lang="mn-MN" sz="800" b="0" i="0" u="none" strike="noStrike" baseline="0" dirty="0" smtClean="0">
                          <a:solidFill>
                            <a:srgbClr val="000000"/>
                          </a:solidFill>
                          <a:effectLst/>
                          <a:latin typeface="Calibri"/>
                        </a:rPr>
                        <a:t> иж бүрдэл тайлан </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11</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Сангийн зарцуулалтад хийх хяналт </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236230">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r>
                        <a:rPr lang="en-US" sz="800" b="0" i="1" u="none" strike="noStrike" dirty="0">
                          <a:solidFill>
                            <a:srgbClr val="000000"/>
                          </a:solidFill>
                          <a:effectLst/>
                          <a:latin typeface="Calibri"/>
                        </a:rPr>
                        <a:t> </a:t>
                      </a:r>
                    </a:p>
                  </a:txBody>
                  <a:tcPr marL="4690" marR="4690" marT="4690"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12</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mn-lt"/>
                        </a:rPr>
                        <a:t>Төрийн өмчит компаниудын үйлдвэрлэлийн мэдээлэл</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12</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ЗГ сангийн журмыг лаган мөрдөх </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236230">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13</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mn-lt"/>
                        </a:rPr>
                        <a:t>Төрийн өмчит компаниудын орлогын мэдээлэл</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13</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Сан нь ашиг сонирхдлын зөрчлийг</a:t>
                      </a:r>
                      <a:r>
                        <a:rPr lang="mn-MN" sz="800" b="0" i="0" u="none" strike="noStrike" baseline="0" dirty="0" smtClean="0">
                          <a:solidFill>
                            <a:srgbClr val="000000"/>
                          </a:solidFill>
                          <a:effectLst/>
                          <a:latin typeface="Calibri"/>
                        </a:rPr>
                        <a:t> тайлагнах</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236230">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14</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mn-lt"/>
                        </a:rPr>
                        <a:t>Төрийн өмчит компаниудын санхүүгийн үйл ажиллагаа</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14</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Орон нутаг дахь төлбөрийн</a:t>
                      </a:r>
                      <a:r>
                        <a:rPr lang="mn-MN" sz="800" b="0" i="0" u="none" strike="noStrike" baseline="0" dirty="0" smtClean="0">
                          <a:solidFill>
                            <a:srgbClr val="000000"/>
                          </a:solidFill>
                          <a:effectLst/>
                          <a:latin typeface="Calibri"/>
                        </a:rPr>
                        <a:t> тайлангийн чанар</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236230">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a:noFill/>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15</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mn-lt"/>
                        </a:rPr>
                        <a:t>Төрийн өмчит компаниудын ТУЗ</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15</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ЗГ орон нутаг дахь төлбөрийн журмыг даган мөрдөх</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US" sz="800" b="0" i="0" u="none" strike="noStrike" dirty="0">
                        <a:solidFill>
                          <a:srgbClr val="000000"/>
                        </a:solidFill>
                        <a:effectLst/>
                        <a:latin typeface="Calibri"/>
                      </a:endParaRPr>
                    </a:p>
                  </a:txBody>
                  <a:tcPr marL="4690" marR="4690" marT="469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119905">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0" i="0" u="none" strike="noStrike" dirty="0">
                          <a:solidFill>
                            <a:srgbClr val="000000"/>
                          </a:solidFill>
                          <a:effectLst/>
                          <a:latin typeface="Calibri"/>
                        </a:rPr>
                        <a:t>16</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Сангийн тайлангийн иж бүрдэл</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119905">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ctr" fontAlgn="ctr"/>
                      <a:r>
                        <a:rPr lang="en-US" sz="800" b="0" i="0" u="none" strike="noStrike" dirty="0">
                          <a:solidFill>
                            <a:srgbClr val="000000"/>
                          </a:solidFill>
                          <a:effectLst/>
                          <a:latin typeface="Calibri"/>
                        </a:rPr>
                        <a:t>17</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Сангийн дүрэм журам</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236230">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18</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Иж бүрэн орон нутгийн төлбөрийн тайлан</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119905">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19</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Calibri"/>
                        </a:rPr>
                        <a:t>Орон нутгийн төлбөрийн журам </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r h="119905">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ctr" fontAlgn="ctr"/>
                      <a:r>
                        <a:rPr lang="en-US" sz="800" b="0" i="0" u="none" strike="noStrike" dirty="0">
                          <a:solidFill>
                            <a:srgbClr val="000000"/>
                          </a:solidFill>
                          <a:effectLst/>
                          <a:latin typeface="Calibri"/>
                        </a:rPr>
                        <a:t>20</a:t>
                      </a: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n-MN" sz="800" b="0" i="0" u="none" strike="noStrike" dirty="0" smtClean="0">
                          <a:solidFill>
                            <a:srgbClr val="000000"/>
                          </a:solidFill>
                          <a:effectLst/>
                          <a:latin typeface="+mn-lt"/>
                        </a:rPr>
                        <a:t>Орон нутгийн</a:t>
                      </a:r>
                      <a:r>
                        <a:rPr lang="mn-MN" sz="800" b="0" i="0" u="none" strike="noStrike" baseline="0" dirty="0" smtClean="0">
                          <a:solidFill>
                            <a:srgbClr val="000000"/>
                          </a:solidFill>
                          <a:effectLst/>
                          <a:latin typeface="+mn-lt"/>
                        </a:rPr>
                        <a:t> төлбөрийн тайлагнах</a:t>
                      </a:r>
                      <a:endParaRPr lang="en-US" sz="800" b="0" i="0" u="none" strike="noStrike" dirty="0">
                        <a:solidFill>
                          <a:srgbClr val="000000"/>
                        </a:solidFill>
                        <a:effectLst/>
                        <a:latin typeface="Calibri"/>
                      </a:endParaRPr>
                    </a:p>
                  </a:txBody>
                  <a:tcPr marL="4690" marR="4690" marT="46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800" b="0" i="0" u="none" strike="noStrike" dirty="0">
                          <a:solidFill>
                            <a:srgbClr val="000000"/>
                          </a:solidFill>
                          <a:effectLst/>
                          <a:latin typeface="Calibri"/>
                        </a:rPr>
                        <a:t> </a:t>
                      </a:r>
                    </a:p>
                  </a:txBody>
                  <a:tcPr marL="4690" marR="4690" marT="4690" marB="0" anchor="ctr">
                    <a:lnL w="1270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a:endParaRPr>
                    </a:p>
                  </a:txBody>
                  <a:tcPr marL="4690" marR="4690" marT="4690" marB="0" anchor="b">
                    <a:lnL>
                      <a:noFill/>
                    </a:lnL>
                    <a:lnR>
                      <a:noFill/>
                    </a:lnR>
                    <a:lnT>
                      <a:noFill/>
                    </a:lnT>
                    <a:lnB>
                      <a:noFill/>
                    </a:lnB>
                  </a:tcPr>
                </a:tc>
                <a:tc>
                  <a:txBody>
                    <a:bodyPr/>
                    <a:lstStyle/>
                    <a:p>
                      <a:pPr algn="ctr" fontAlgn="ctr"/>
                      <a:endParaRPr lang="en-US" sz="800" b="0" i="0" u="none" strike="noStrike" dirty="0">
                        <a:solidFill>
                          <a:srgbClr val="000000"/>
                        </a:solidFill>
                        <a:effectLst/>
                        <a:latin typeface="Calibri"/>
                      </a:endParaRPr>
                    </a:p>
                  </a:txBody>
                  <a:tcPr marL="4690" marR="4690" marT="4690" marB="0" anchor="ctr">
                    <a:lnL>
                      <a:noFill/>
                    </a:lnL>
                    <a:lnR>
                      <a:noFill/>
                    </a:lnR>
                    <a:lnT>
                      <a:noFill/>
                    </a:lnT>
                    <a:lnB>
                      <a:noFill/>
                    </a:lnB>
                  </a:tcPr>
                </a:tc>
              </a:tr>
            </a:tbl>
          </a:graphicData>
        </a:graphic>
      </p:graphicFrame>
    </p:spTree>
    <p:extLst>
      <p:ext uri="{BB962C8B-B14F-4D97-AF65-F5344CB8AC3E}">
        <p14:creationId xmlns:p14="http://schemas.microsoft.com/office/powerpoint/2010/main" val="7970437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550" y="44450"/>
            <a:ext cx="8229600" cy="762000"/>
          </a:xfrm>
        </p:spPr>
        <p:txBody>
          <a:bodyPr rtlCol="0">
            <a:noAutofit/>
          </a:bodyPr>
          <a:lstStyle/>
          <a:p>
            <a:pPr defTabSz="914293" fontAlgn="auto">
              <a:spcAft>
                <a:spcPts val="0"/>
              </a:spcAft>
              <a:defRPr/>
            </a:pPr>
            <a:r>
              <a:rPr lang="mn-MN" sz="3200" dirty="0" smtClean="0"/>
              <a:t>58 улсын БЗИ дээр үзүүлсэн үр дүн</a:t>
            </a:r>
            <a:endParaRPr lang="en-US" sz="3600" dirty="0">
              <a:solidFill>
                <a:srgbClr val="537388"/>
              </a:solidFill>
              <a:latin typeface="+mn-lt"/>
              <a:cs typeface="Times New Roman" pitchFamily="18" charset="0"/>
            </a:endParaRPr>
          </a:p>
        </p:txBody>
      </p:sp>
      <p:graphicFrame>
        <p:nvGraphicFramePr>
          <p:cNvPr id="32770" name="Content Placeholder 3"/>
          <p:cNvGraphicFramePr>
            <a:graphicFrameLocks noGrp="1"/>
          </p:cNvGraphicFramePr>
          <p:nvPr>
            <p:ph idx="4294967295"/>
          </p:nvPr>
        </p:nvGraphicFramePr>
        <p:xfrm>
          <a:off x="0" y="620713"/>
          <a:ext cx="8915400" cy="6324600"/>
        </p:xfrm>
        <a:graphic>
          <a:graphicData uri="http://schemas.openxmlformats.org/presentationml/2006/ole">
            <mc:AlternateContent xmlns:mc="http://schemas.openxmlformats.org/markup-compatibility/2006">
              <mc:Choice xmlns:v="urn:schemas-microsoft-com:vml" Requires="v">
                <p:oleObj spid="_x0000_s2056" name="Chart" r:id="rId4" imgW="8919221" imgH="6322100" progId="Excel.Chart.8">
                  <p:embed/>
                </p:oleObj>
              </mc:Choice>
              <mc:Fallback>
                <p:oleObj name="Chart" r:id="rId4" imgW="8919221" imgH="6322100"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0713"/>
                        <a:ext cx="8915400" cy="632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6443663" y="1762125"/>
          <a:ext cx="2394991" cy="881256"/>
        </p:xfrm>
        <a:graphic>
          <a:graphicData uri="http://schemas.openxmlformats.org/drawingml/2006/table">
            <a:tbl>
              <a:tblPr/>
              <a:tblGrid>
                <a:gridCol w="256605"/>
                <a:gridCol w="2138386"/>
              </a:tblGrid>
              <a:tr h="218884">
                <a:tc>
                  <a:txBody>
                    <a:bodyPr/>
                    <a:lstStyle/>
                    <a:p>
                      <a:pPr algn="l" fontAlgn="b"/>
                      <a:r>
                        <a:rPr lang="en-US" sz="1000" b="0" i="0" u="none" strike="noStrike" dirty="0">
                          <a:solidFill>
                            <a:srgbClr val="000000"/>
                          </a:solidFill>
                          <a:effectLst/>
                          <a:latin typeface="Calibri"/>
                        </a:rPr>
                        <a:t> </a:t>
                      </a:r>
                    </a:p>
                  </a:txBody>
                  <a:tcPr marL="0" marR="0" marT="0" marB="0" anchor="b">
                    <a:lnL>
                      <a:noFill/>
                    </a:lnL>
                    <a:lnR>
                      <a:noFill/>
                    </a:lnR>
                    <a:lnT>
                      <a:noFill/>
                    </a:lnT>
                    <a:lnB>
                      <a:noFill/>
                    </a:lnB>
                    <a:solidFill>
                      <a:srgbClr val="9BBB59"/>
                    </a:solidFill>
                  </a:tcPr>
                </a:tc>
                <a:tc>
                  <a:txBody>
                    <a:bodyPr/>
                    <a:lstStyle/>
                    <a:p>
                      <a:pPr algn="l" fontAlgn="b"/>
                      <a:r>
                        <a:rPr lang="mn-MN" sz="1200" b="1" i="0" u="none" strike="noStrike" dirty="0" smtClean="0">
                          <a:solidFill>
                            <a:srgbClr val="000000"/>
                          </a:solidFill>
                          <a:effectLst/>
                          <a:latin typeface="Calibri"/>
                        </a:rPr>
                        <a:t>Хангалттай</a:t>
                      </a:r>
                      <a:r>
                        <a:rPr lang="en-US" sz="1200" b="1" i="0" u="none" strike="noStrike" dirty="0" smtClean="0">
                          <a:solidFill>
                            <a:srgbClr val="000000"/>
                          </a:solidFill>
                          <a:effectLst/>
                          <a:latin typeface="Calibri"/>
                        </a:rPr>
                        <a:t> </a:t>
                      </a:r>
                      <a:r>
                        <a:rPr lang="en-US" sz="1200" b="1" i="0" u="none" strike="noStrike" dirty="0">
                          <a:solidFill>
                            <a:srgbClr val="000000"/>
                          </a:solidFill>
                          <a:effectLst/>
                          <a:latin typeface="Calibri"/>
                        </a:rPr>
                        <a:t>(71-100)</a:t>
                      </a:r>
                    </a:p>
                  </a:txBody>
                  <a:tcPr marL="0" marR="0" marT="0" marB="0" anchor="b">
                    <a:lnL>
                      <a:noFill/>
                    </a:lnL>
                    <a:lnR>
                      <a:noFill/>
                    </a:lnR>
                    <a:lnT>
                      <a:noFill/>
                    </a:lnT>
                    <a:lnB>
                      <a:noFill/>
                    </a:lnB>
                  </a:tcPr>
                </a:tc>
              </a:tr>
              <a:tr h="224604">
                <a:tc>
                  <a:txBody>
                    <a:bodyPr/>
                    <a:lstStyle/>
                    <a:p>
                      <a:pPr algn="l" fontAlgn="b"/>
                      <a:r>
                        <a:rPr lang="en-US" sz="1000" b="0" i="0" u="none" strike="noStrike" dirty="0">
                          <a:solidFill>
                            <a:srgbClr val="000000"/>
                          </a:solidFill>
                          <a:effectLst/>
                          <a:latin typeface="Calibri"/>
                        </a:rPr>
                        <a:t> </a:t>
                      </a:r>
                    </a:p>
                  </a:txBody>
                  <a:tcPr marL="0" marR="0" marT="0" marB="0" anchor="b">
                    <a:lnL>
                      <a:noFill/>
                    </a:lnL>
                    <a:lnR>
                      <a:noFill/>
                    </a:lnR>
                    <a:lnT>
                      <a:noFill/>
                    </a:lnT>
                    <a:lnB>
                      <a:noFill/>
                    </a:lnB>
                    <a:solidFill>
                      <a:srgbClr val="FFC000"/>
                    </a:solidFill>
                  </a:tcPr>
                </a:tc>
                <a:tc>
                  <a:txBody>
                    <a:bodyPr/>
                    <a:lstStyle/>
                    <a:p>
                      <a:pPr algn="l" fontAlgn="b"/>
                      <a:r>
                        <a:rPr lang="mn-MN" sz="1200" b="1" i="0" u="none" strike="noStrike" dirty="0" smtClean="0">
                          <a:solidFill>
                            <a:srgbClr val="000000"/>
                          </a:solidFill>
                          <a:effectLst/>
                          <a:latin typeface="Calibri"/>
                        </a:rPr>
                        <a:t>Хэсэгчилсэн</a:t>
                      </a:r>
                      <a:r>
                        <a:rPr lang="en-US" sz="1200" b="1" i="0" u="none" strike="noStrike" dirty="0" smtClean="0">
                          <a:solidFill>
                            <a:srgbClr val="000000"/>
                          </a:solidFill>
                          <a:effectLst/>
                          <a:latin typeface="Calibri"/>
                        </a:rPr>
                        <a:t> </a:t>
                      </a:r>
                      <a:r>
                        <a:rPr lang="en-US" sz="1200" b="1" i="0" u="none" strike="noStrike" dirty="0">
                          <a:solidFill>
                            <a:srgbClr val="000000"/>
                          </a:solidFill>
                          <a:effectLst/>
                          <a:latin typeface="Calibri"/>
                        </a:rPr>
                        <a:t>(51-70)</a:t>
                      </a:r>
                    </a:p>
                  </a:txBody>
                  <a:tcPr marL="0" marR="0" marT="0" marB="0" anchor="b">
                    <a:lnL>
                      <a:noFill/>
                    </a:lnL>
                    <a:lnR>
                      <a:noFill/>
                    </a:lnR>
                    <a:lnT>
                      <a:noFill/>
                    </a:lnT>
                    <a:lnB>
                      <a:noFill/>
                    </a:lnB>
                  </a:tcPr>
                </a:tc>
              </a:tr>
              <a:tr h="218884">
                <a:tc>
                  <a:txBody>
                    <a:bodyPr/>
                    <a:lstStyle/>
                    <a:p>
                      <a:pPr algn="l" fontAlgn="b"/>
                      <a:r>
                        <a:rPr lang="en-US" sz="1000" b="0" i="0" u="none" strike="noStrike" dirty="0">
                          <a:solidFill>
                            <a:srgbClr val="000000"/>
                          </a:solidFill>
                          <a:effectLst/>
                          <a:latin typeface="Calibri"/>
                        </a:rPr>
                        <a:t> </a:t>
                      </a:r>
                    </a:p>
                  </a:txBody>
                  <a:tcPr marL="0" marR="0" marT="0" marB="0" anchor="b">
                    <a:lnL>
                      <a:noFill/>
                    </a:lnL>
                    <a:lnR>
                      <a:noFill/>
                    </a:lnR>
                    <a:lnT>
                      <a:noFill/>
                    </a:lnT>
                    <a:lnB>
                      <a:noFill/>
                    </a:lnB>
                    <a:solidFill>
                      <a:srgbClr val="E26B0A"/>
                    </a:solidFill>
                  </a:tcPr>
                </a:tc>
                <a:tc>
                  <a:txBody>
                    <a:bodyPr/>
                    <a:lstStyle/>
                    <a:p>
                      <a:pPr algn="l" fontAlgn="b"/>
                      <a:r>
                        <a:rPr lang="mn-MN" sz="1200" b="1" i="0" u="none" strike="noStrike" dirty="0" smtClean="0">
                          <a:solidFill>
                            <a:srgbClr val="000000"/>
                          </a:solidFill>
                          <a:effectLst/>
                          <a:latin typeface="Calibri"/>
                        </a:rPr>
                        <a:t>Сул</a:t>
                      </a:r>
                      <a:r>
                        <a:rPr lang="en-US" sz="1200" b="1" i="0" u="none" strike="noStrike" dirty="0" smtClean="0">
                          <a:solidFill>
                            <a:srgbClr val="000000"/>
                          </a:solidFill>
                          <a:effectLst/>
                          <a:latin typeface="Calibri"/>
                        </a:rPr>
                        <a:t> </a:t>
                      </a:r>
                      <a:r>
                        <a:rPr lang="en-US" sz="1200" b="1" i="0" u="none" strike="noStrike" dirty="0">
                          <a:solidFill>
                            <a:srgbClr val="000000"/>
                          </a:solidFill>
                          <a:effectLst/>
                          <a:latin typeface="Calibri"/>
                        </a:rPr>
                        <a:t>(41-50)</a:t>
                      </a:r>
                    </a:p>
                  </a:txBody>
                  <a:tcPr marL="0" marR="0" marT="0" marB="0" anchor="b">
                    <a:lnL>
                      <a:noFill/>
                    </a:lnL>
                    <a:lnR>
                      <a:noFill/>
                    </a:lnR>
                    <a:lnT>
                      <a:noFill/>
                    </a:lnT>
                    <a:lnB>
                      <a:noFill/>
                    </a:lnB>
                  </a:tcPr>
                </a:tc>
              </a:tr>
              <a:tr h="218884">
                <a:tc>
                  <a:txBody>
                    <a:bodyPr/>
                    <a:lstStyle/>
                    <a:p>
                      <a:pPr algn="l" fontAlgn="b"/>
                      <a:r>
                        <a:rPr lang="en-US" sz="1000" b="0" i="0" u="none" strike="noStrike" dirty="0">
                          <a:solidFill>
                            <a:srgbClr val="000000"/>
                          </a:solidFill>
                          <a:effectLst/>
                          <a:latin typeface="Calibri"/>
                        </a:rPr>
                        <a:t> </a:t>
                      </a:r>
                    </a:p>
                  </a:txBody>
                  <a:tcPr marL="0" marR="0" marT="0" marB="0" anchor="b">
                    <a:lnL>
                      <a:noFill/>
                    </a:lnL>
                    <a:lnR>
                      <a:noFill/>
                    </a:lnR>
                    <a:lnT>
                      <a:noFill/>
                    </a:lnT>
                    <a:lnB>
                      <a:noFill/>
                    </a:lnB>
                    <a:solidFill>
                      <a:srgbClr val="C00000"/>
                    </a:solidFill>
                  </a:tcPr>
                </a:tc>
                <a:tc>
                  <a:txBody>
                    <a:bodyPr/>
                    <a:lstStyle/>
                    <a:p>
                      <a:pPr algn="l" fontAlgn="b"/>
                      <a:r>
                        <a:rPr lang="mn-MN" sz="1200" b="1" i="0" u="none" strike="noStrike" dirty="0" smtClean="0">
                          <a:solidFill>
                            <a:srgbClr val="000000"/>
                          </a:solidFill>
                          <a:effectLst/>
                          <a:latin typeface="Calibri"/>
                        </a:rPr>
                        <a:t>Муу</a:t>
                      </a:r>
                      <a:r>
                        <a:rPr lang="en-US" sz="1200" b="1" i="0" u="none" strike="noStrike" dirty="0" smtClean="0">
                          <a:solidFill>
                            <a:srgbClr val="000000"/>
                          </a:solidFill>
                          <a:effectLst/>
                          <a:latin typeface="Calibri"/>
                        </a:rPr>
                        <a:t> </a:t>
                      </a:r>
                      <a:r>
                        <a:rPr lang="en-US" sz="1200" b="1" i="0" u="none" strike="noStrike" dirty="0">
                          <a:solidFill>
                            <a:srgbClr val="000000"/>
                          </a:solidFill>
                          <a:effectLst/>
                          <a:latin typeface="Calibri"/>
                        </a:rPr>
                        <a:t>(0-40)</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41534227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5"/>
          <p:cNvSpPr>
            <a:spLocks noGrp="1"/>
          </p:cNvSpPr>
          <p:nvPr>
            <p:ph type="title"/>
          </p:nvPr>
        </p:nvSpPr>
        <p:spPr/>
        <p:txBody>
          <a:bodyPr/>
          <a:lstStyle/>
          <a:p>
            <a:r>
              <a:rPr lang="mn-MN" smtClean="0"/>
              <a:t>58 улсын БЗИ дээр үзүүлсэн үр дүн</a:t>
            </a:r>
            <a:endParaRPr lang="en-GB" smtClean="0"/>
          </a:p>
        </p:txBody>
      </p:sp>
      <p:pic>
        <p:nvPicPr>
          <p:cNvPr id="34818" name="Content Placeholder 9"/>
          <p:cNvPicPr>
            <a:picLocks noGrp="1" noChangeAspect="1"/>
          </p:cNvPicPr>
          <p:nvPr>
            <p:ph idx="1"/>
          </p:nvPr>
        </p:nvPicPr>
        <p:blipFill>
          <a:blip r:embed="rId3"/>
          <a:srcRect/>
          <a:stretch>
            <a:fillRect/>
          </a:stretch>
        </p:blipFill>
        <p:spPr>
          <a:xfrm>
            <a:off x="539750" y="1150938"/>
            <a:ext cx="7396163" cy="4975225"/>
          </a:xfrm>
        </p:spPr>
      </p:pic>
    </p:spTree>
    <p:extLst>
      <p:ext uri="{BB962C8B-B14F-4D97-AF65-F5344CB8AC3E}">
        <p14:creationId xmlns:p14="http://schemas.microsoft.com/office/powerpoint/2010/main" val="16958228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Монгол Улсын оноо</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9209976"/>
              </p:ext>
            </p:extLst>
          </p:nvPr>
        </p:nvGraphicFramePr>
        <p:xfrm>
          <a:off x="762000" y="1676400"/>
          <a:ext cx="7848602" cy="2565399"/>
        </p:xfrm>
        <a:graphic>
          <a:graphicData uri="http://schemas.openxmlformats.org/drawingml/2006/table">
            <a:tbl>
              <a:tblPr/>
              <a:tblGrid>
                <a:gridCol w="629589"/>
                <a:gridCol w="1054988"/>
                <a:gridCol w="1212386"/>
                <a:gridCol w="748702"/>
                <a:gridCol w="1123052"/>
                <a:gridCol w="1037972"/>
                <a:gridCol w="1089020"/>
                <a:gridCol w="952893"/>
              </a:tblGrid>
              <a:tr h="1955799">
                <a:tc>
                  <a:txBody>
                    <a:bodyPr/>
                    <a:lstStyle/>
                    <a:p>
                      <a:pPr algn="ctr" fontAlgn="b"/>
                      <a:r>
                        <a:rPr lang="mn-MN" sz="2000" b="1" i="0" u="none" strike="noStrike" dirty="0">
                          <a:solidFill>
                            <a:srgbClr val="000000"/>
                          </a:solidFill>
                          <a:effectLst/>
                          <a:latin typeface="Calibri"/>
                        </a:rPr>
                        <a:t>Чансаа</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mn-MN" sz="2000" b="1" i="0" u="none" strike="noStrike" dirty="0">
                          <a:solidFill>
                            <a:srgbClr val="000000"/>
                          </a:solidFill>
                          <a:effectLst/>
                          <a:latin typeface="Calibri"/>
                        </a:rPr>
                        <a:t>Улс орон</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mn-MN" sz="2000" b="1" i="0" u="none" strike="noStrike" dirty="0">
                          <a:solidFill>
                            <a:srgbClr val="000000"/>
                          </a:solidFill>
                          <a:effectLst/>
                          <a:latin typeface="Calibri"/>
                        </a:rPr>
                        <a:t>Авч үзсэн баялаг</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mn-MN" sz="2000" b="1" i="0" u="none" strike="noStrike" dirty="0">
                          <a:solidFill>
                            <a:srgbClr val="000000"/>
                          </a:solidFill>
                          <a:effectLst/>
                          <a:latin typeface="Calibri"/>
                        </a:rPr>
                        <a:t>Нийт оноо</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ru-RU" sz="2000" b="1" i="0" u="none" strike="noStrike" dirty="0">
                          <a:solidFill>
                            <a:srgbClr val="000000"/>
                          </a:solidFill>
                          <a:effectLst/>
                          <a:latin typeface="Calibri"/>
                        </a:rPr>
                        <a:t>Институцийн болон эрх зүйн тогтолцоо</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mn-MN" sz="2000" b="1" i="0" u="none" strike="noStrike" dirty="0">
                          <a:solidFill>
                            <a:srgbClr val="000000"/>
                          </a:solidFill>
                          <a:effectLst/>
                          <a:latin typeface="Calibri"/>
                        </a:rPr>
                        <a:t>Тайлагналын тогтолцоо</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mn-MN" sz="2000" b="1" i="0" u="none" strike="noStrike" dirty="0">
                          <a:solidFill>
                            <a:srgbClr val="000000"/>
                          </a:solidFill>
                          <a:effectLst/>
                          <a:latin typeface="Calibri"/>
                        </a:rPr>
                        <a:t>Баталгаа ба чанарын хяналт</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mn-MN" sz="2000" b="1" i="0" u="none" strike="noStrike" dirty="0">
                          <a:solidFill>
                            <a:srgbClr val="000000"/>
                          </a:solidFill>
                          <a:effectLst/>
                          <a:latin typeface="Calibri"/>
                        </a:rPr>
                        <a:t>Дэмжигч орчин</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558801">
                <a:tc>
                  <a:txBody>
                    <a:bodyPr/>
                    <a:lstStyle/>
                    <a:p>
                      <a:pPr algn="ctr" fontAlgn="b"/>
                      <a:r>
                        <a:rPr lang="en-US" sz="2000" b="1" i="0" u="none" strike="noStrike" dirty="0">
                          <a:solidFill>
                            <a:srgbClr val="000000"/>
                          </a:solidFill>
                          <a:effectLst/>
                          <a:latin typeface="Calibri"/>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n-MN" sz="2000" b="1" i="1" u="none" strike="noStrike" dirty="0">
                          <a:solidFill>
                            <a:srgbClr val="C00000"/>
                          </a:solidFill>
                          <a:effectLst/>
                          <a:latin typeface="Calibri"/>
                        </a:rPr>
                        <a:t>Монгол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mn-MN" sz="2000" b="1" i="0" u="none" strike="noStrike" dirty="0">
                          <a:solidFill>
                            <a:srgbClr val="000000"/>
                          </a:solidFill>
                          <a:effectLst/>
                          <a:latin typeface="Calibri"/>
                        </a:rPr>
                        <a:t>Ашигт малтмал</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2000" b="0" i="0" u="none" strike="noStrike" dirty="0">
                          <a:solidFill>
                            <a:srgbClr val="000000"/>
                          </a:solidFill>
                          <a:effectLst/>
                          <a:latin typeface="Calibri"/>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2000" b="0" i="0" u="none" strike="noStrike" dirty="0">
                          <a:solidFill>
                            <a:srgbClr val="000000"/>
                          </a:solidFill>
                          <a:effectLst/>
                          <a:latin typeface="Calibri"/>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US" sz="2000" b="0" i="0" u="none" strike="noStrike" dirty="0">
                          <a:solidFill>
                            <a:srgbClr val="000000"/>
                          </a:solidFill>
                          <a:effectLst/>
                          <a:latin typeface="Calibri"/>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6B0A"/>
                    </a:solidFill>
                  </a:tcPr>
                </a:tc>
                <a:tc>
                  <a:txBody>
                    <a:bodyPr/>
                    <a:lstStyle/>
                    <a:p>
                      <a:pPr algn="ctr" fontAlgn="b"/>
                      <a:r>
                        <a:rPr lang="en-US" sz="2000" b="0" i="0" u="none" strike="noStrike" dirty="0">
                          <a:solidFill>
                            <a:srgbClr val="000000"/>
                          </a:solidFill>
                          <a:effectLst/>
                          <a:latin typeface="Calibri"/>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6B0A"/>
                    </a:solidFill>
                  </a:tcPr>
                </a:tc>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27</a:t>
            </a:fld>
            <a:endParaRPr lang="en-US"/>
          </a:p>
        </p:txBody>
      </p:sp>
    </p:spTree>
    <p:extLst>
      <p:ext uri="{BB962C8B-B14F-4D97-AF65-F5344CB8AC3E}">
        <p14:creationId xmlns:p14="http://schemas.microsoft.com/office/powerpoint/2010/main" val="17053426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Хэрэгцээ илүү их улс оронд ил тод бус байна</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28</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59546598"/>
              </p:ext>
            </p:extLst>
          </p:nvPr>
        </p:nvGraphicFramePr>
        <p:xfrm>
          <a:off x="762000" y="1676400"/>
          <a:ext cx="75438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79789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err="1" smtClean="0"/>
              <a:t>Баялгийн</a:t>
            </a:r>
            <a:r>
              <a:rPr lang="en-US" sz="2500" dirty="0" smtClean="0"/>
              <a:t> </a:t>
            </a:r>
            <a:r>
              <a:rPr lang="en-US" sz="2500" dirty="0" err="1" smtClean="0"/>
              <a:t>засаглалын</a:t>
            </a:r>
            <a:r>
              <a:rPr lang="en-US" sz="2500" dirty="0" smtClean="0"/>
              <a:t> </a:t>
            </a:r>
            <a:r>
              <a:rPr lang="en-US" sz="2500" dirty="0" err="1" smtClean="0"/>
              <a:t>индекс</a:t>
            </a:r>
            <a:r>
              <a:rPr lang="en-US" sz="2500" dirty="0" smtClean="0"/>
              <a:t> – ТӨК-</a:t>
            </a:r>
            <a:r>
              <a:rPr lang="en-US" sz="2500" dirty="0" err="1" smtClean="0"/>
              <a:t>ийн</a:t>
            </a:r>
            <a:r>
              <a:rPr lang="en-US" sz="2500" dirty="0" smtClean="0"/>
              <a:t> </a:t>
            </a:r>
            <a:r>
              <a:rPr lang="en-US" sz="2500" dirty="0" err="1" smtClean="0"/>
              <a:t>үнэлгээ</a:t>
            </a:r>
            <a:endParaRPr lang="en-US" sz="2500" dirty="0"/>
          </a:p>
        </p:txBody>
      </p:sp>
      <p:graphicFrame>
        <p:nvGraphicFramePr>
          <p:cNvPr id="4" name="Content Placeholder 3"/>
          <p:cNvGraphicFramePr>
            <a:graphicFrameLocks/>
          </p:cNvGraphicFramePr>
          <p:nvPr>
            <p:extLst>
              <p:ext uri="{D42A27DB-BD31-4B8C-83A1-F6EECF244321}">
                <p14:modId xmlns:p14="http://schemas.microsoft.com/office/powerpoint/2010/main" val="3934095778"/>
              </p:ext>
            </p:extLst>
          </p:nvPr>
        </p:nvGraphicFramePr>
        <p:xfrm>
          <a:off x="554182" y="1411941"/>
          <a:ext cx="8243455"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43985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ТӨК-</a:t>
            </a:r>
            <a:r>
              <a:rPr lang="en-US" sz="2500" dirty="0" err="1" smtClean="0"/>
              <a:t>ний</a:t>
            </a:r>
            <a:r>
              <a:rPr lang="en-US" sz="2500" dirty="0" smtClean="0"/>
              <a:t> </a:t>
            </a:r>
            <a:r>
              <a:rPr lang="en-US" sz="2500" dirty="0" err="1" smtClean="0"/>
              <a:t>үйл</a:t>
            </a:r>
            <a:r>
              <a:rPr lang="en-US" sz="2500" dirty="0" smtClean="0"/>
              <a:t> </a:t>
            </a:r>
            <a:r>
              <a:rPr lang="en-US" sz="2500" dirty="0" err="1" smtClean="0"/>
              <a:t>ажиллагааны</a:t>
            </a:r>
            <a:r>
              <a:rPr lang="en-US" sz="2500" dirty="0" smtClean="0"/>
              <a:t> </a:t>
            </a:r>
            <a:r>
              <a:rPr lang="en-US" sz="2500" dirty="0" err="1" smtClean="0"/>
              <a:t>цар</a:t>
            </a:r>
            <a:r>
              <a:rPr lang="en-US" sz="2500" dirty="0" smtClean="0"/>
              <a:t> </a:t>
            </a:r>
            <a:r>
              <a:rPr lang="en-US" sz="2500" dirty="0" err="1" smtClean="0"/>
              <a:t>хүрээ</a:t>
            </a:r>
            <a:endParaRPr lang="en-US" sz="2500" dirty="0"/>
          </a:p>
        </p:txBody>
      </p:sp>
      <p:graphicFrame>
        <p:nvGraphicFramePr>
          <p:cNvPr id="4" name="Chart 3"/>
          <p:cNvGraphicFramePr>
            <a:graphicFrameLocks/>
          </p:cNvGraphicFramePr>
          <p:nvPr>
            <p:extLst>
              <p:ext uri="{D42A27DB-BD31-4B8C-83A1-F6EECF244321}">
                <p14:modId xmlns:p14="http://schemas.microsoft.com/office/powerpoint/2010/main" val="3893846399"/>
              </p:ext>
            </p:extLst>
          </p:nvPr>
        </p:nvGraphicFramePr>
        <p:xfrm>
          <a:off x="554182" y="1680882"/>
          <a:ext cx="3681845" cy="30928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038610563"/>
              </p:ext>
            </p:extLst>
          </p:nvPr>
        </p:nvGraphicFramePr>
        <p:xfrm>
          <a:off x="4918363" y="1680882"/>
          <a:ext cx="3671455" cy="309282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33400" y="5446059"/>
            <a:ext cx="3879273" cy="298724"/>
          </a:xfrm>
          <a:prstGeom prst="rect">
            <a:avLst/>
          </a:prstGeom>
          <a:noFill/>
        </p:spPr>
        <p:txBody>
          <a:bodyPr wrap="square" lIns="82058" tIns="41029" rIns="82058" bIns="41029" rtlCol="0">
            <a:spAutoFit/>
          </a:bodyPr>
          <a:lstStyle/>
          <a:p>
            <a:r>
              <a:rPr lang="en-US" sz="1400" i="1" dirty="0" err="1" smtClean="0"/>
              <a:t>Эх</a:t>
            </a:r>
            <a:r>
              <a:rPr lang="en-US" sz="1400" i="1" dirty="0" smtClean="0"/>
              <a:t> </a:t>
            </a:r>
            <a:r>
              <a:rPr lang="en-US" sz="1400" i="1" dirty="0" err="1" smtClean="0"/>
              <a:t>сурвалж</a:t>
            </a:r>
            <a:r>
              <a:rPr lang="en-US" sz="1400" i="1" dirty="0" smtClean="0"/>
              <a:t>: </a:t>
            </a:r>
            <a:r>
              <a:rPr lang="en-US" sz="1400" i="1" dirty="0" err="1" smtClean="0"/>
              <a:t>Дэлхийн</a:t>
            </a:r>
            <a:r>
              <a:rPr lang="en-US" sz="1400" i="1" dirty="0" smtClean="0"/>
              <a:t> </a:t>
            </a:r>
            <a:r>
              <a:rPr lang="en-US" sz="1400" i="1" dirty="0" err="1" smtClean="0"/>
              <a:t>банк</a:t>
            </a:r>
            <a:endParaRPr lang="en-US" sz="1400" i="1" dirty="0"/>
          </a:p>
        </p:txBody>
      </p:sp>
    </p:spTree>
    <p:extLst>
      <p:ext uri="{BB962C8B-B14F-4D97-AF65-F5344CB8AC3E}">
        <p14:creationId xmlns:p14="http://schemas.microsoft.com/office/powerpoint/2010/main" val="36106254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Төрийн өмчит </a:t>
            </a:r>
            <a:r>
              <a:rPr lang="mn-MN" dirty="0" smtClean="0"/>
              <a:t>компани </a:t>
            </a:r>
            <a:r>
              <a:rPr lang="en-US" dirty="0" smtClean="0"/>
              <a:t>(</a:t>
            </a:r>
            <a:r>
              <a:rPr lang="mn-MN" dirty="0" smtClean="0"/>
              <a:t>нийт 45</a:t>
            </a:r>
            <a:r>
              <a:rPr lang="en-US" dirty="0" smtClean="0"/>
              <a:t>)</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30</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84634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Уул уурхайн салбар дахь төрийн өмчит компани</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31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220325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82032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Норвег, Монголын оноо</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51730776"/>
              </p:ext>
            </p:extLst>
          </p:nvPr>
        </p:nvGraphicFramePr>
        <p:xfrm>
          <a:off x="381000" y="1524000"/>
          <a:ext cx="8381997" cy="4343400"/>
        </p:xfrm>
        <a:graphic>
          <a:graphicData uri="http://schemas.openxmlformats.org/drawingml/2006/table">
            <a:tbl>
              <a:tblPr>
                <a:tableStyleId>{3C2FFA5D-87B4-456A-9821-1D502468CF0F}</a:tableStyleId>
              </a:tblPr>
              <a:tblGrid>
                <a:gridCol w="381000"/>
                <a:gridCol w="908538"/>
                <a:gridCol w="644769"/>
                <a:gridCol w="644769"/>
                <a:gridCol w="644769"/>
                <a:gridCol w="644769"/>
                <a:gridCol w="644769"/>
                <a:gridCol w="644769"/>
                <a:gridCol w="644769"/>
                <a:gridCol w="644769"/>
                <a:gridCol w="644769"/>
                <a:gridCol w="756141"/>
                <a:gridCol w="533397"/>
              </a:tblGrid>
              <a:tr h="2575396">
                <a:tc>
                  <a:txBody>
                    <a:bodyPr/>
                    <a:lstStyle/>
                    <a:p>
                      <a:pPr algn="ctr" fontAlgn="b"/>
                      <a:r>
                        <a:rPr lang="mn-MN" sz="1800" b="1" u="none" strike="noStrike" dirty="0">
                          <a:effectLst/>
                        </a:rPr>
                        <a:t>Чансаа</a:t>
                      </a:r>
                      <a:endParaRPr lang="mn-MN" sz="1800" b="1" i="0" u="none" strike="noStrike" dirty="0">
                        <a:solidFill>
                          <a:srgbClr val="000000"/>
                        </a:solidFill>
                        <a:effectLst/>
                        <a:latin typeface="Calibri"/>
                      </a:endParaRPr>
                    </a:p>
                  </a:txBody>
                  <a:tcPr marL="9525" marR="9525" marT="9525" marB="0" vert="vert270" anchor="ctr"/>
                </a:tc>
                <a:tc>
                  <a:txBody>
                    <a:bodyPr/>
                    <a:lstStyle/>
                    <a:p>
                      <a:pPr algn="ctr" fontAlgn="b"/>
                      <a:r>
                        <a:rPr lang="mn-MN" sz="1800" b="1" u="none" strike="noStrike" dirty="0">
                          <a:effectLst/>
                        </a:rPr>
                        <a:t>Улс орон</a:t>
                      </a:r>
                      <a:endParaRPr lang="mn-MN" sz="1800" b="1" i="0" u="none" strike="noStrike" dirty="0">
                        <a:solidFill>
                          <a:srgbClr val="000000"/>
                        </a:solidFill>
                        <a:effectLst/>
                        <a:latin typeface="Calibri"/>
                      </a:endParaRPr>
                    </a:p>
                  </a:txBody>
                  <a:tcPr marL="9525" marR="9525" marT="9525" marB="0" vert="vert270" anchor="ctr"/>
                </a:tc>
                <a:tc>
                  <a:txBody>
                    <a:bodyPr/>
                    <a:lstStyle/>
                    <a:p>
                      <a:pPr algn="ctr" fontAlgn="b"/>
                      <a:r>
                        <a:rPr lang="mn-MN" sz="1800" b="1" u="none" strike="noStrike" dirty="0">
                          <a:effectLst/>
                        </a:rPr>
                        <a:t>Санхүүгийн тайланг нийтлэх үүрэг</a:t>
                      </a:r>
                      <a:endParaRPr lang="mn-MN" sz="1800" b="1" i="0" u="none" strike="noStrike" dirty="0">
                        <a:solidFill>
                          <a:srgbClr val="000000"/>
                        </a:solidFill>
                        <a:effectLst/>
                        <a:latin typeface="Calibri"/>
                      </a:endParaRPr>
                    </a:p>
                  </a:txBody>
                  <a:tcPr marL="9525" marR="9525" marT="9525" marB="0" vert="vert270" anchor="ctr"/>
                </a:tc>
                <a:tc>
                  <a:txBody>
                    <a:bodyPr/>
                    <a:lstStyle/>
                    <a:p>
                      <a:pPr algn="ctr" fontAlgn="b"/>
                      <a:r>
                        <a:rPr lang="mn-MN" sz="1800" b="1" u="none" strike="noStrike" dirty="0">
                          <a:effectLst/>
                        </a:rPr>
                        <a:t>Иж бүрэн тайлагнал</a:t>
                      </a:r>
                      <a:endParaRPr lang="mn-MN" sz="1800" b="1" i="0" u="none" strike="noStrike" dirty="0">
                        <a:solidFill>
                          <a:srgbClr val="000000"/>
                        </a:solidFill>
                        <a:effectLst/>
                        <a:latin typeface="Calibri"/>
                      </a:endParaRPr>
                    </a:p>
                  </a:txBody>
                  <a:tcPr marL="9525" marR="9525" marT="9525" marB="0" vert="vert270" anchor="ctr"/>
                </a:tc>
                <a:tc>
                  <a:txBody>
                    <a:bodyPr/>
                    <a:lstStyle/>
                    <a:p>
                      <a:pPr algn="ctr" fontAlgn="b"/>
                      <a:r>
                        <a:rPr lang="mn-MN" sz="1800" b="1" u="none" strike="noStrike" dirty="0">
                          <a:effectLst/>
                        </a:rPr>
                        <a:t>Бүтээгдэхүүний өгөгдөл</a:t>
                      </a:r>
                      <a:endParaRPr lang="mn-MN" sz="1800" b="1" i="0" u="none" strike="noStrike" dirty="0">
                        <a:solidFill>
                          <a:srgbClr val="000000"/>
                        </a:solidFill>
                        <a:effectLst/>
                        <a:latin typeface="Calibri"/>
                      </a:endParaRPr>
                    </a:p>
                  </a:txBody>
                  <a:tcPr marL="9525" marR="9525" marT="9525" marB="0" vert="vert270" anchor="ctr"/>
                </a:tc>
                <a:tc>
                  <a:txBody>
                    <a:bodyPr/>
                    <a:lstStyle/>
                    <a:p>
                      <a:pPr algn="ctr" fontAlgn="b"/>
                      <a:r>
                        <a:rPr lang="mn-MN" sz="1800" b="1" u="none" strike="noStrike" dirty="0">
                          <a:effectLst/>
                        </a:rPr>
                        <a:t>Орлогын өгөгдөл</a:t>
                      </a:r>
                      <a:endParaRPr lang="mn-MN" sz="1800" b="1" i="0" u="none" strike="noStrike" dirty="0">
                        <a:solidFill>
                          <a:srgbClr val="000000"/>
                        </a:solidFill>
                        <a:effectLst/>
                        <a:latin typeface="Calibri"/>
                      </a:endParaRPr>
                    </a:p>
                  </a:txBody>
                  <a:tcPr marL="9525" marR="9525" marT="9525" marB="0" vert="vert270" anchor="ctr"/>
                </a:tc>
                <a:tc>
                  <a:txBody>
                    <a:bodyPr/>
                    <a:lstStyle/>
                    <a:p>
                      <a:pPr algn="ctr" fontAlgn="b"/>
                      <a:r>
                        <a:rPr lang="mn-MN" sz="1800" b="1" u="none" strike="noStrike" dirty="0">
                          <a:effectLst/>
                        </a:rPr>
                        <a:t>Хагас төсвийн үйл ажиллагаа</a:t>
                      </a:r>
                      <a:endParaRPr lang="mn-MN" sz="1800" b="1" i="0" u="none" strike="noStrike" dirty="0">
                        <a:solidFill>
                          <a:srgbClr val="000000"/>
                        </a:solidFill>
                        <a:effectLst/>
                        <a:latin typeface="Calibri"/>
                      </a:endParaRPr>
                    </a:p>
                  </a:txBody>
                  <a:tcPr marL="9525" marR="9525" marT="9525" marB="0" vert="vert270" anchor="ctr"/>
                </a:tc>
                <a:tc>
                  <a:txBody>
                    <a:bodyPr/>
                    <a:lstStyle/>
                    <a:p>
                      <a:pPr algn="ctr" fontAlgn="b"/>
                      <a:r>
                        <a:rPr lang="mn-MN" sz="1800" b="1" u="none" strike="noStrike" dirty="0">
                          <a:effectLst/>
                        </a:rPr>
                        <a:t>Удирдах зөвлөл</a:t>
                      </a:r>
                      <a:endParaRPr lang="mn-MN" sz="1800" b="1" i="0" u="none" strike="noStrike" dirty="0">
                        <a:solidFill>
                          <a:srgbClr val="000000"/>
                        </a:solidFill>
                        <a:effectLst/>
                        <a:latin typeface="Calibri"/>
                      </a:endParaRPr>
                    </a:p>
                  </a:txBody>
                  <a:tcPr marL="9525" marR="9525" marT="9525" marB="0" vert="vert270" anchor="ctr"/>
                </a:tc>
                <a:tc>
                  <a:txBody>
                    <a:bodyPr/>
                    <a:lstStyle/>
                    <a:p>
                      <a:pPr algn="ctr" fontAlgn="b"/>
                      <a:r>
                        <a:rPr lang="mn-MN" sz="1800" b="1" u="none" strike="noStrike" dirty="0">
                          <a:effectLst/>
                        </a:rPr>
                        <a:t>Тайлангийн чанар</a:t>
                      </a:r>
                      <a:endParaRPr lang="mn-MN" sz="1800" b="1" i="0" u="none" strike="noStrike" dirty="0">
                        <a:solidFill>
                          <a:srgbClr val="000000"/>
                        </a:solidFill>
                        <a:effectLst/>
                        <a:latin typeface="Calibri"/>
                      </a:endParaRPr>
                    </a:p>
                  </a:txBody>
                  <a:tcPr marL="9525" marR="9525" marT="9525" marB="0" vert="vert270" anchor="ctr"/>
                </a:tc>
                <a:tc>
                  <a:txBody>
                    <a:bodyPr/>
                    <a:lstStyle/>
                    <a:p>
                      <a:pPr algn="ctr" fontAlgn="b"/>
                      <a:r>
                        <a:rPr lang="mn-MN" sz="1800" b="1" u="none" strike="noStrike" dirty="0">
                          <a:effectLst/>
                        </a:rPr>
                        <a:t>Аудитын тайлан</a:t>
                      </a:r>
                      <a:endParaRPr lang="mn-MN" sz="1800" b="1" i="0" u="none" strike="noStrike" dirty="0">
                        <a:solidFill>
                          <a:srgbClr val="000000"/>
                        </a:solidFill>
                        <a:effectLst/>
                        <a:latin typeface="Calibri"/>
                      </a:endParaRPr>
                    </a:p>
                  </a:txBody>
                  <a:tcPr marL="9525" marR="9525" marT="9525" marB="0" vert="vert270" anchor="ctr"/>
                </a:tc>
                <a:tc>
                  <a:txBody>
                    <a:bodyPr/>
                    <a:lstStyle/>
                    <a:p>
                      <a:pPr algn="ctr" fontAlgn="b"/>
                      <a:r>
                        <a:rPr lang="ru-RU" sz="1800" b="1" u="none" strike="noStrike" dirty="0">
                          <a:effectLst/>
                        </a:rPr>
                        <a:t>Олон улсын нябо бүртгэлийн стандарт</a:t>
                      </a:r>
                      <a:endParaRPr lang="ru-RU" sz="1800" b="1" i="0" u="none" strike="noStrike" dirty="0">
                        <a:solidFill>
                          <a:srgbClr val="000000"/>
                        </a:solidFill>
                        <a:effectLst/>
                        <a:latin typeface="Calibri"/>
                      </a:endParaRPr>
                    </a:p>
                  </a:txBody>
                  <a:tcPr marL="9525" marR="9525" marT="9525" marB="0" vert="vert270" anchor="ctr"/>
                </a:tc>
                <a:tc>
                  <a:txBody>
                    <a:bodyPr/>
                    <a:lstStyle/>
                    <a:p>
                      <a:pPr algn="ctr" fontAlgn="b"/>
                      <a:r>
                        <a:rPr lang="ru-RU" sz="1800" b="1" u="none" strike="noStrike" dirty="0">
                          <a:effectLst/>
                        </a:rPr>
                        <a:t>Ашиг сонирхлын зөрчлийн ил тайлагнал</a:t>
                      </a:r>
                      <a:endParaRPr lang="ru-RU" sz="1800" b="1" i="0" u="none" strike="noStrike" dirty="0">
                        <a:solidFill>
                          <a:srgbClr val="000000"/>
                        </a:solidFill>
                        <a:effectLst/>
                        <a:latin typeface="Calibri"/>
                      </a:endParaRPr>
                    </a:p>
                  </a:txBody>
                  <a:tcPr marL="9525" marR="9525" marT="9525" marB="0" vert="vert270" anchor="ctr"/>
                </a:tc>
                <a:tc>
                  <a:txBody>
                    <a:bodyPr/>
                    <a:lstStyle/>
                    <a:p>
                      <a:pPr algn="ctr" fontAlgn="b"/>
                      <a:r>
                        <a:rPr lang="mn-MN" sz="1800" b="1" u="none" strike="noStrike" dirty="0">
                          <a:effectLst/>
                        </a:rPr>
                        <a:t>Дундаж оноо</a:t>
                      </a:r>
                      <a:endParaRPr lang="mn-MN" sz="1800" b="1" i="0" u="none" strike="noStrike" dirty="0">
                        <a:solidFill>
                          <a:srgbClr val="000000"/>
                        </a:solidFill>
                        <a:effectLst/>
                        <a:latin typeface="Calibri"/>
                      </a:endParaRPr>
                    </a:p>
                  </a:txBody>
                  <a:tcPr marL="9525" marR="9525" marT="9525" marB="0" vert="vert270" anchor="ctr"/>
                </a:tc>
              </a:tr>
              <a:tr h="884002">
                <a:tc>
                  <a:txBody>
                    <a:bodyPr/>
                    <a:lstStyle/>
                    <a:p>
                      <a:pPr algn="ctr" fontAlgn="b"/>
                      <a:r>
                        <a:rPr lang="en-US" sz="1800" u="none" strike="noStrike" dirty="0">
                          <a:effectLst/>
                        </a:rPr>
                        <a:t>1</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mn-MN" sz="1800" u="none" strike="noStrike" dirty="0" smtClean="0">
                          <a:effectLst/>
                        </a:rPr>
                        <a:t>Норвег</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smtClean="0">
                          <a:effectLst/>
                        </a:rPr>
                        <a:t>90.47</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smtClean="0">
                          <a:effectLst/>
                        </a:rPr>
                        <a:t>98.8</a:t>
                      </a:r>
                      <a:endParaRPr lang="en-US" sz="1800" b="0" i="0" u="none" strike="noStrike" dirty="0">
                        <a:solidFill>
                          <a:srgbClr val="000000"/>
                        </a:solidFill>
                        <a:effectLst/>
                        <a:latin typeface="Calibri"/>
                      </a:endParaRPr>
                    </a:p>
                  </a:txBody>
                  <a:tcPr marL="9525" marR="9525" marT="9525" marB="0" anchor="b"/>
                </a:tc>
              </a:tr>
              <a:tr h="884002">
                <a:tc>
                  <a:txBody>
                    <a:bodyPr/>
                    <a:lstStyle/>
                    <a:p>
                      <a:pPr algn="ctr" fontAlgn="b"/>
                      <a:r>
                        <a:rPr lang="en-US" sz="1800" u="none" strike="noStrike" dirty="0">
                          <a:effectLst/>
                        </a:rPr>
                        <a:t>38</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mn-MN" sz="1800" u="none" strike="noStrike" dirty="0" smtClean="0">
                          <a:effectLst/>
                        </a:rPr>
                        <a:t>Монгол</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100</a:t>
                      </a:r>
                      <a:endParaRPr lang="en-US" sz="1800" b="0"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a:endParaRPr>
                    </a:p>
                  </a:txBody>
                  <a:tcPr marL="9525" marR="9525" marT="9525" marB="0" anchor="b"/>
                </a:tc>
                <a:tc>
                  <a:txBody>
                    <a:bodyPr/>
                    <a:lstStyle/>
                    <a:p>
                      <a:pPr algn="r" fontAlgn="b"/>
                      <a:r>
                        <a:rPr lang="en-US" sz="1800" u="none" strike="noStrike" dirty="0">
                          <a:effectLst/>
                        </a:rPr>
                        <a:t>20</a:t>
                      </a:r>
                      <a:endParaRPr lang="en-US" sz="1800" b="0" i="0" u="none" strike="noStrike" dirty="0">
                        <a:solidFill>
                          <a:srgbClr val="000000"/>
                        </a:solidFill>
                        <a:effectLst/>
                        <a:latin typeface="Calibri"/>
                      </a:endParaRPr>
                    </a:p>
                  </a:txBody>
                  <a:tcPr marL="9525" marR="9525" marT="9525" marB="0" anchor="b"/>
                </a:tc>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32</a:t>
            </a:fld>
            <a:endParaRPr lang="en-US"/>
          </a:p>
        </p:txBody>
      </p:sp>
    </p:spTree>
    <p:extLst>
      <p:ext uri="{BB962C8B-B14F-4D97-AF65-F5344CB8AC3E}">
        <p14:creationId xmlns:p14="http://schemas.microsoft.com/office/powerpoint/2010/main" val="19594910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Өмчийн оролцоо ба дундаж оноо</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6571318"/>
              </p:ext>
            </p:extLst>
          </p:nvPr>
        </p:nvGraphicFramePr>
        <p:xfrm>
          <a:off x="381000" y="1905000"/>
          <a:ext cx="8382000" cy="3306990"/>
        </p:xfrm>
        <a:graphic>
          <a:graphicData uri="http://schemas.openxmlformats.org/drawingml/2006/table">
            <a:tbl>
              <a:tblPr>
                <a:tableStyleId>{3C2FFA5D-87B4-456A-9821-1D502468CF0F}</a:tableStyleId>
              </a:tblPr>
              <a:tblGrid>
                <a:gridCol w="3566808"/>
                <a:gridCol w="2300592"/>
                <a:gridCol w="2514600"/>
              </a:tblGrid>
              <a:tr h="883319">
                <a:tc>
                  <a:txBody>
                    <a:bodyPr/>
                    <a:lstStyle/>
                    <a:p>
                      <a:pPr algn="l" fontAlgn="b"/>
                      <a:r>
                        <a:rPr lang="mn-MN" sz="2800" u="none" strike="noStrike" dirty="0">
                          <a:solidFill>
                            <a:schemeClr val="bg1"/>
                          </a:solidFill>
                          <a:effectLst/>
                        </a:rPr>
                        <a:t>Өмчийн хэлбэр</a:t>
                      </a:r>
                      <a:endParaRPr lang="mn-MN" sz="2800" b="0" i="0" u="none" strike="noStrike" dirty="0">
                        <a:solidFill>
                          <a:schemeClr val="bg1"/>
                        </a:solidFill>
                        <a:effectLst/>
                        <a:latin typeface="Calibri"/>
                      </a:endParaRPr>
                    </a:p>
                  </a:txBody>
                  <a:tcPr marL="9525" marR="9525" marT="9525" marB="0" anchor="b">
                    <a:solidFill>
                      <a:schemeClr val="tx2">
                        <a:lumMod val="60000"/>
                        <a:lumOff val="40000"/>
                      </a:schemeClr>
                    </a:solidFill>
                  </a:tcPr>
                </a:tc>
                <a:tc>
                  <a:txBody>
                    <a:bodyPr/>
                    <a:lstStyle/>
                    <a:p>
                      <a:pPr algn="ctr" fontAlgn="b"/>
                      <a:r>
                        <a:rPr lang="mn-MN" sz="2800" u="none" strike="noStrike" dirty="0">
                          <a:solidFill>
                            <a:schemeClr val="bg1"/>
                          </a:solidFill>
                          <a:effectLst/>
                        </a:rPr>
                        <a:t>Дундаж оноо</a:t>
                      </a:r>
                      <a:endParaRPr lang="mn-MN" sz="2800" b="0" i="0" u="none" strike="noStrike" dirty="0">
                        <a:solidFill>
                          <a:schemeClr val="bg1"/>
                        </a:solidFill>
                        <a:effectLst/>
                        <a:latin typeface="Calibri"/>
                      </a:endParaRPr>
                    </a:p>
                  </a:txBody>
                  <a:tcPr marL="9525" marR="9525" marT="9525" marB="0" anchor="b">
                    <a:solidFill>
                      <a:schemeClr val="tx2">
                        <a:lumMod val="60000"/>
                        <a:lumOff val="40000"/>
                      </a:schemeClr>
                    </a:solidFill>
                  </a:tcPr>
                </a:tc>
                <a:tc>
                  <a:txBody>
                    <a:bodyPr/>
                    <a:lstStyle/>
                    <a:p>
                      <a:pPr algn="ctr" fontAlgn="b"/>
                      <a:r>
                        <a:rPr lang="mn-MN" sz="2800" u="none" strike="noStrike" dirty="0">
                          <a:solidFill>
                            <a:schemeClr val="bg1"/>
                          </a:solidFill>
                          <a:effectLst/>
                        </a:rPr>
                        <a:t>Компанийн тоо</a:t>
                      </a:r>
                      <a:endParaRPr lang="mn-MN" sz="2800" b="1" i="0" u="none" strike="noStrike" dirty="0">
                        <a:solidFill>
                          <a:schemeClr val="bg1"/>
                        </a:solidFill>
                        <a:effectLst/>
                        <a:latin typeface="Calibri"/>
                      </a:endParaRPr>
                    </a:p>
                  </a:txBody>
                  <a:tcPr marL="9525" marR="9525" marT="9525" marB="0" anchor="b">
                    <a:solidFill>
                      <a:schemeClr val="tx2">
                        <a:lumMod val="60000"/>
                        <a:lumOff val="40000"/>
                      </a:schemeClr>
                    </a:solidFill>
                  </a:tcPr>
                </a:tc>
              </a:tr>
              <a:tr h="1031239">
                <a:tc>
                  <a:txBody>
                    <a:bodyPr/>
                    <a:lstStyle/>
                    <a:p>
                      <a:pPr algn="l" fontAlgn="b"/>
                      <a:r>
                        <a:rPr lang="mn-MN" sz="2800" u="none" strike="noStrike">
                          <a:effectLst/>
                        </a:rPr>
                        <a:t>Төрийн оролцоотой</a:t>
                      </a:r>
                      <a:endParaRPr lang="mn-MN"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dirty="0" smtClean="0">
                          <a:effectLst/>
                        </a:rPr>
                        <a:t>80.2</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7</a:t>
                      </a:r>
                      <a:endParaRPr lang="en-US" sz="2800" b="0" i="0" u="none" strike="noStrike" dirty="0">
                        <a:solidFill>
                          <a:srgbClr val="000000"/>
                        </a:solidFill>
                        <a:effectLst/>
                        <a:latin typeface="Calibri"/>
                      </a:endParaRPr>
                    </a:p>
                  </a:txBody>
                  <a:tcPr marL="9525" marR="9525" marT="9525" marB="0" anchor="b"/>
                </a:tc>
              </a:tr>
              <a:tr h="696216">
                <a:tc>
                  <a:txBody>
                    <a:bodyPr/>
                    <a:lstStyle/>
                    <a:p>
                      <a:pPr algn="l" fontAlgn="b"/>
                      <a:r>
                        <a:rPr lang="mn-MN" sz="2800" u="none" strike="noStrike" dirty="0">
                          <a:effectLst/>
                        </a:rPr>
                        <a:t>Төрийн </a:t>
                      </a:r>
                      <a:r>
                        <a:rPr lang="mn-MN" sz="2800" u="none" strike="noStrike" dirty="0" smtClean="0">
                          <a:effectLst/>
                        </a:rPr>
                        <a:t>өмчит </a:t>
                      </a:r>
                      <a:r>
                        <a:rPr lang="en-US" sz="2800" u="none" strike="noStrike" dirty="0" smtClean="0">
                          <a:effectLst/>
                        </a:rPr>
                        <a:t>(100%)</a:t>
                      </a:r>
                      <a:endParaRPr lang="mn-MN"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smtClean="0">
                          <a:effectLst/>
                        </a:rPr>
                        <a:t>46.</a:t>
                      </a:r>
                      <a:r>
                        <a:rPr lang="mn-MN" sz="2800" u="none" strike="noStrike" dirty="0" smtClean="0">
                          <a:effectLst/>
                        </a:rPr>
                        <a:t>1</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38</a:t>
                      </a:r>
                      <a:endParaRPr lang="en-US" sz="2800" b="0" i="0" u="none" strike="noStrike" dirty="0">
                        <a:solidFill>
                          <a:srgbClr val="000000"/>
                        </a:solidFill>
                        <a:effectLst/>
                        <a:latin typeface="Calibri"/>
                      </a:endParaRPr>
                    </a:p>
                  </a:txBody>
                  <a:tcPr marL="9525" marR="9525" marT="9525" marB="0" anchor="b"/>
                </a:tc>
              </a:tr>
              <a:tr h="696216">
                <a:tc>
                  <a:txBody>
                    <a:bodyPr/>
                    <a:lstStyle/>
                    <a:p>
                      <a:pPr algn="l" fontAlgn="b"/>
                      <a:r>
                        <a:rPr lang="mn-MN" sz="2800" u="none" strike="noStrike">
                          <a:effectLst/>
                        </a:rPr>
                        <a:t>Дундаж/Нийт</a:t>
                      </a:r>
                      <a:endParaRPr lang="mn-MN" sz="2800" b="0" i="0" u="none" strike="noStrike">
                        <a:solidFill>
                          <a:srgbClr val="000000"/>
                        </a:solidFill>
                        <a:effectLst/>
                        <a:latin typeface="Calibri"/>
                      </a:endParaRPr>
                    </a:p>
                  </a:txBody>
                  <a:tcPr marL="9525" marR="9525" marT="9525" marB="0" anchor="b"/>
                </a:tc>
                <a:tc>
                  <a:txBody>
                    <a:bodyPr/>
                    <a:lstStyle/>
                    <a:p>
                      <a:pPr algn="ctr" fontAlgn="b"/>
                      <a:r>
                        <a:rPr lang="en-US" sz="2800" u="none" strike="noStrike" dirty="0" smtClean="0">
                          <a:effectLst/>
                        </a:rPr>
                        <a:t>51.</a:t>
                      </a:r>
                      <a:r>
                        <a:rPr lang="mn-MN" sz="2800" u="none" strike="noStrike" dirty="0" smtClean="0">
                          <a:effectLst/>
                        </a:rPr>
                        <a:t>4</a:t>
                      </a:r>
                      <a:endParaRPr lang="en-US" sz="2800" b="0" i="0" u="none" strike="noStrike" dirty="0">
                        <a:solidFill>
                          <a:srgbClr val="000000"/>
                        </a:solidFill>
                        <a:effectLst/>
                        <a:latin typeface="Calibri"/>
                      </a:endParaRPr>
                    </a:p>
                  </a:txBody>
                  <a:tcPr marL="9525" marR="9525" marT="9525" marB="0" anchor="b"/>
                </a:tc>
                <a:tc>
                  <a:txBody>
                    <a:bodyPr/>
                    <a:lstStyle/>
                    <a:p>
                      <a:pPr algn="ctr" fontAlgn="b"/>
                      <a:r>
                        <a:rPr lang="en-US" sz="2800" u="none" strike="noStrike" dirty="0">
                          <a:effectLst/>
                        </a:rPr>
                        <a:t>45</a:t>
                      </a:r>
                      <a:endParaRPr lang="en-US" sz="2800" b="1" i="0" u="none" strike="noStrike" dirty="0">
                        <a:solidFill>
                          <a:srgbClr val="000000"/>
                        </a:solidFill>
                        <a:effectLst/>
                        <a:latin typeface="Calibri"/>
                      </a:endParaRPr>
                    </a:p>
                  </a:txBody>
                  <a:tcPr marL="9525" marR="9525" marT="9525" marB="0" anchor="b"/>
                </a:tc>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33</a:t>
            </a:fld>
            <a:endParaRPr lang="en-US"/>
          </a:p>
        </p:txBody>
      </p:sp>
    </p:spTree>
    <p:extLst>
      <p:ext uri="{BB962C8B-B14F-4D97-AF65-F5344CB8AC3E}">
        <p14:creationId xmlns:p14="http://schemas.microsoft.com/office/powerpoint/2010/main" val="30838690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581"/>
            <a:ext cx="8229600" cy="944562"/>
          </a:xfrm>
        </p:spPr>
        <p:txBody>
          <a:bodyPr/>
          <a:lstStyle/>
          <a:p>
            <a:r>
              <a:rPr lang="mn-MN" sz="3600" dirty="0" smtClean="0"/>
              <a:t>Төрийн өмчийн оролцоотой компани</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4262095"/>
              </p:ext>
            </p:extLst>
          </p:nvPr>
        </p:nvGraphicFramePr>
        <p:xfrm>
          <a:off x="533400" y="990600"/>
          <a:ext cx="8077200" cy="5196839"/>
        </p:xfrm>
        <a:graphic>
          <a:graphicData uri="http://schemas.openxmlformats.org/drawingml/2006/table">
            <a:tbl>
              <a:tblPr/>
              <a:tblGrid>
                <a:gridCol w="2057400"/>
                <a:gridCol w="2743200"/>
                <a:gridCol w="1877484"/>
                <a:gridCol w="1399116"/>
              </a:tblGrid>
              <a:tr h="646822">
                <a:tc>
                  <a:txBody>
                    <a:bodyPr/>
                    <a:lstStyle/>
                    <a:p>
                      <a:pPr algn="l" fontAlgn="b"/>
                      <a:r>
                        <a:rPr lang="mn-MN" sz="2800" b="1" i="0" u="none" strike="noStrike" dirty="0" smtClean="0">
                          <a:solidFill>
                            <a:srgbClr val="FFFFFF"/>
                          </a:solidFill>
                          <a:effectLst/>
                          <a:latin typeface="Calibri"/>
                        </a:rPr>
                        <a:t>Компани</a:t>
                      </a:r>
                      <a:endParaRPr lang="mn-MN" sz="2800" b="1" i="0" u="none" strike="noStrike" dirty="0">
                        <a:solidFill>
                          <a:srgbClr val="FFFFFF"/>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mn-MN" sz="2800" b="1" i="0" u="none" strike="noStrike" dirty="0">
                          <a:solidFill>
                            <a:srgbClr val="FFFFFF"/>
                          </a:solidFill>
                          <a:effectLst/>
                          <a:latin typeface="Calibri"/>
                        </a:rPr>
                        <a:t>Оролцоо</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mn-MN" sz="2800" b="1" i="0" u="none" strike="noStrike" dirty="0" smtClean="0">
                          <a:solidFill>
                            <a:srgbClr val="FFFFFF"/>
                          </a:solidFill>
                          <a:effectLst/>
                          <a:latin typeface="Calibri"/>
                        </a:rPr>
                        <a:t>Биржид </a:t>
                      </a:r>
                      <a:r>
                        <a:rPr lang="mn-MN" sz="2800" b="1" i="0" u="none" strike="noStrike" dirty="0">
                          <a:solidFill>
                            <a:srgbClr val="FFFFFF"/>
                          </a:solidFill>
                          <a:effectLst/>
                          <a:latin typeface="Calibri"/>
                        </a:rPr>
                        <a:t>гарсан</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mn-MN" sz="2800" b="1" i="0" u="none" strike="noStrike" dirty="0">
                          <a:solidFill>
                            <a:srgbClr val="FFFFFF"/>
                          </a:solidFill>
                          <a:effectLst/>
                          <a:latin typeface="Calibri"/>
                        </a:rPr>
                        <a:t>Дундаж оноо</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464055">
                <a:tc>
                  <a:txBody>
                    <a:bodyPr/>
                    <a:lstStyle/>
                    <a:p>
                      <a:pPr algn="l" fontAlgn="b"/>
                      <a:r>
                        <a:rPr lang="mn-MN" sz="2800" b="0" i="0" u="none" strike="noStrike" dirty="0" smtClean="0">
                          <a:solidFill>
                            <a:srgbClr val="000000"/>
                          </a:solidFill>
                          <a:effectLst/>
                          <a:latin typeface="Calibri"/>
                        </a:rPr>
                        <a:t>Дебсвана</a:t>
                      </a:r>
                      <a:endParaRPr lang="mn-MN" sz="2800" b="0" i="0" u="none" strike="noStrike" dirty="0">
                        <a:solidFill>
                          <a:srgbClr val="000000"/>
                        </a:solidFill>
                        <a:effectLst/>
                        <a:latin typeface="Calibri"/>
                      </a:endParaRP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Calibri"/>
                        </a:rPr>
                        <a:t>50%</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mn-MN" sz="2800" b="0" i="0" u="none" strike="noStrike" dirty="0">
                          <a:solidFill>
                            <a:srgbClr val="000000"/>
                          </a:solidFill>
                          <a:effectLst/>
                          <a:latin typeface="Calibri"/>
                        </a:rPr>
                        <a:t>Үгүй</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Calibri"/>
                        </a:rPr>
                        <a:t>                             32.1 </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464055">
                <a:tc>
                  <a:txBody>
                    <a:bodyPr/>
                    <a:lstStyle/>
                    <a:p>
                      <a:pPr algn="l" fontAlgn="b"/>
                      <a:r>
                        <a:rPr lang="mn-MN" sz="2800" b="0" i="0" u="none" strike="noStrike">
                          <a:solidFill>
                            <a:srgbClr val="000000"/>
                          </a:solidFill>
                          <a:effectLst/>
                          <a:latin typeface="Calibri"/>
                        </a:rPr>
                        <a:t>Экопетрол</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90%</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mn-MN" sz="2800" b="0" i="0" u="none" strike="noStrike">
                          <a:solidFill>
                            <a:srgbClr val="000000"/>
                          </a:solidFill>
                          <a:effectLst/>
                          <a:latin typeface="Calibri"/>
                        </a:rPr>
                        <a:t>Тийм</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                             87.6 </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64055">
                <a:tc>
                  <a:txBody>
                    <a:bodyPr/>
                    <a:lstStyle/>
                    <a:p>
                      <a:pPr algn="l" fontAlgn="b"/>
                      <a:r>
                        <a:rPr lang="en-US" sz="2800" b="0" i="0" u="none" strike="noStrike">
                          <a:solidFill>
                            <a:srgbClr val="000000"/>
                          </a:solidFill>
                          <a:effectLst/>
                          <a:latin typeface="Calibri"/>
                        </a:rPr>
                        <a:t>ONGC</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Calibri"/>
                        </a:rPr>
                        <a:t>74%</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mn-MN" sz="2800" b="0" i="0" u="none" strike="noStrike">
                          <a:solidFill>
                            <a:srgbClr val="000000"/>
                          </a:solidFill>
                          <a:effectLst/>
                          <a:latin typeface="Calibri"/>
                        </a:rPr>
                        <a:t>Тийм</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Calibri"/>
                        </a:rPr>
                        <a:t>                             91.8 </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470286">
                <a:tc>
                  <a:txBody>
                    <a:bodyPr/>
                    <a:lstStyle/>
                    <a:p>
                      <a:pPr algn="l" fontAlgn="b"/>
                      <a:r>
                        <a:rPr lang="mn-MN" sz="2800" b="0" i="0" u="none" strike="noStrike">
                          <a:solidFill>
                            <a:srgbClr val="000000"/>
                          </a:solidFill>
                          <a:effectLst/>
                          <a:latin typeface="Calibri"/>
                        </a:rPr>
                        <a:t>Петробрас</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mn-MN" sz="1800" b="0" i="0" u="none" strike="noStrike" dirty="0">
                          <a:solidFill>
                            <a:srgbClr val="000000"/>
                          </a:solidFill>
                          <a:effectLst/>
                          <a:latin typeface="Calibri"/>
                        </a:rPr>
                        <a:t>Саналын хувьцаа 48%; </a:t>
                      </a:r>
                      <a:endParaRPr lang="mn-MN" sz="1800" b="0" i="0" u="none" strike="noStrike" dirty="0" smtClean="0">
                        <a:solidFill>
                          <a:srgbClr val="000000"/>
                        </a:solidFill>
                        <a:effectLst/>
                        <a:latin typeface="Calibri"/>
                      </a:endParaRPr>
                    </a:p>
                    <a:p>
                      <a:pPr algn="ctr" fontAlgn="b"/>
                      <a:r>
                        <a:rPr lang="mn-MN" sz="1800" b="0" i="0" u="none" strike="noStrike" dirty="0" smtClean="0">
                          <a:solidFill>
                            <a:srgbClr val="000000"/>
                          </a:solidFill>
                          <a:effectLst/>
                          <a:latin typeface="Calibri"/>
                        </a:rPr>
                        <a:t>Энгийн </a:t>
                      </a:r>
                      <a:r>
                        <a:rPr lang="mn-MN" sz="1800" b="0" i="0" u="none" strike="noStrike" dirty="0">
                          <a:solidFill>
                            <a:srgbClr val="000000"/>
                          </a:solidFill>
                          <a:effectLst/>
                          <a:latin typeface="Calibri"/>
                        </a:rPr>
                        <a:t>хувьцаа 64% </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mn-MN" sz="2800" b="0" i="0" u="none" strike="noStrike" dirty="0">
                          <a:solidFill>
                            <a:srgbClr val="000000"/>
                          </a:solidFill>
                          <a:effectLst/>
                          <a:latin typeface="Calibri"/>
                        </a:rPr>
                        <a:t>Тийм</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                             91.9 </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64055">
                <a:tc>
                  <a:txBody>
                    <a:bodyPr/>
                    <a:lstStyle/>
                    <a:p>
                      <a:pPr algn="l" fontAlgn="b"/>
                      <a:r>
                        <a:rPr lang="mn-MN" sz="2800" b="0" i="0" u="none" strike="noStrike">
                          <a:solidFill>
                            <a:srgbClr val="000000"/>
                          </a:solidFill>
                          <a:effectLst/>
                          <a:latin typeface="Calibri"/>
                        </a:rPr>
                        <a:t>Роснефть</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Calibri"/>
                        </a:rPr>
                        <a:t>50%</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mn-MN" sz="2800" b="0" i="0" u="none" strike="noStrike" dirty="0">
                          <a:solidFill>
                            <a:srgbClr val="000000"/>
                          </a:solidFill>
                          <a:effectLst/>
                          <a:latin typeface="Calibri"/>
                        </a:rPr>
                        <a:t>Тийм</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Calibri"/>
                        </a:rPr>
                        <a:t>                             91.7 </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464055">
                <a:tc>
                  <a:txBody>
                    <a:bodyPr/>
                    <a:lstStyle/>
                    <a:p>
                      <a:pPr algn="l" fontAlgn="b"/>
                      <a:r>
                        <a:rPr lang="mn-MN" sz="2800" b="0" i="0" u="none" strike="noStrike">
                          <a:solidFill>
                            <a:srgbClr val="000000"/>
                          </a:solidFill>
                          <a:effectLst/>
                          <a:latin typeface="Calibri"/>
                        </a:rPr>
                        <a:t>Статойл</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67%</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mn-MN" sz="2800" b="0" i="0" u="none" strike="noStrike" dirty="0">
                          <a:solidFill>
                            <a:srgbClr val="000000"/>
                          </a:solidFill>
                          <a:effectLst/>
                          <a:latin typeface="Calibri"/>
                        </a:rPr>
                        <a:t>Тийм</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                             98.8 </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64055">
                <a:tc>
                  <a:txBody>
                    <a:bodyPr/>
                    <a:lstStyle/>
                    <a:p>
                      <a:pPr algn="l" fontAlgn="b"/>
                      <a:r>
                        <a:rPr lang="en-US" sz="2800" b="0" i="0" u="none" strike="noStrike" dirty="0">
                          <a:solidFill>
                            <a:srgbClr val="000000"/>
                          </a:solidFill>
                          <a:effectLst/>
                          <a:latin typeface="Calibri"/>
                        </a:rPr>
                        <a:t>ZCCM-IH</a:t>
                      </a: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2000" b="0" i="0" u="none" strike="noStrike">
                          <a:solidFill>
                            <a:srgbClr val="000000"/>
                          </a:solidFill>
                          <a:effectLst/>
                          <a:latin typeface="Calibri"/>
                        </a:rPr>
                        <a:t>88%</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mn-MN" sz="2800" b="0" i="0" u="none" strike="noStrike" dirty="0">
                          <a:solidFill>
                            <a:srgbClr val="000000"/>
                          </a:solidFill>
                          <a:effectLst/>
                          <a:latin typeface="Calibri"/>
                        </a:rPr>
                        <a:t>Тийм</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2000" b="0" i="0" u="none" strike="noStrike" dirty="0">
                          <a:solidFill>
                            <a:srgbClr val="000000"/>
                          </a:solidFill>
                          <a:effectLst/>
                          <a:latin typeface="Calibri"/>
                        </a:rPr>
                        <a:t>                             67.7 </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34</a:t>
            </a:fld>
            <a:endParaRPr lang="en-US"/>
          </a:p>
        </p:txBody>
      </p:sp>
    </p:spTree>
    <p:extLst>
      <p:ext uri="{BB962C8B-B14F-4D97-AF65-F5344CB8AC3E}">
        <p14:creationId xmlns:p14="http://schemas.microsoft.com/office/powerpoint/2010/main" val="6860726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t>БЗИ – ТӨК-</a:t>
            </a:r>
            <a:r>
              <a:rPr lang="en-US" sz="2900" dirty="0" err="1" smtClean="0"/>
              <a:t>ий</a:t>
            </a:r>
            <a:r>
              <a:rPr lang="en-US" sz="2900" dirty="0" err="1" smtClean="0"/>
              <a:t>н</a:t>
            </a:r>
            <a:r>
              <a:rPr lang="en-US" sz="2900" dirty="0" smtClean="0"/>
              <a:t> </a:t>
            </a:r>
            <a:r>
              <a:rPr lang="en-US" sz="2900" dirty="0" err="1" smtClean="0"/>
              <a:t>гүйцэтгэлд</a:t>
            </a:r>
            <a:r>
              <a:rPr lang="en-US" sz="2900" dirty="0" smtClean="0"/>
              <a:t> </a:t>
            </a:r>
            <a:r>
              <a:rPr lang="en-US" sz="2900" dirty="0" err="1" smtClean="0"/>
              <a:t>сөргөөр</a:t>
            </a:r>
            <a:r>
              <a:rPr lang="en-US" sz="2900" dirty="0" smtClean="0"/>
              <a:t> </a:t>
            </a:r>
            <a:r>
              <a:rPr lang="en-US" sz="2900" dirty="0" err="1" smtClean="0"/>
              <a:t>нөлөөлж</a:t>
            </a:r>
            <a:r>
              <a:rPr lang="en-US" sz="2900" dirty="0" smtClean="0"/>
              <a:t> </a:t>
            </a:r>
            <a:r>
              <a:rPr lang="en-US" sz="2900" dirty="0" err="1" smtClean="0"/>
              <a:t>буй</a:t>
            </a:r>
            <a:r>
              <a:rPr lang="en-US" sz="2900" dirty="0" smtClean="0"/>
              <a:t> </a:t>
            </a:r>
            <a:r>
              <a:rPr lang="en-US" sz="2900" dirty="0" err="1" smtClean="0"/>
              <a:t>нийтлэг</a:t>
            </a:r>
            <a:r>
              <a:rPr lang="en-US" sz="2900" dirty="0" smtClean="0"/>
              <a:t> </a:t>
            </a:r>
            <a:r>
              <a:rPr lang="en-US" sz="2900" dirty="0" err="1" smtClean="0"/>
              <a:t>хүндрэлтэй</a:t>
            </a:r>
            <a:r>
              <a:rPr lang="en-US" sz="2900" dirty="0" smtClean="0"/>
              <a:t> </a:t>
            </a:r>
            <a:r>
              <a:rPr lang="en-US" sz="2900" dirty="0" err="1" smtClean="0"/>
              <a:t>асуудлууд</a:t>
            </a:r>
            <a:endParaRPr lang="en-US" sz="2900" dirty="0"/>
          </a:p>
        </p:txBody>
      </p:sp>
      <p:sp>
        <p:nvSpPr>
          <p:cNvPr id="3" name="Content Placeholder 2"/>
          <p:cNvSpPr>
            <a:spLocks noGrp="1"/>
          </p:cNvSpPr>
          <p:nvPr>
            <p:ph idx="1"/>
          </p:nvPr>
        </p:nvSpPr>
        <p:spPr/>
        <p:txBody>
          <a:bodyPr/>
          <a:lstStyle/>
          <a:p>
            <a:r>
              <a:rPr lang="en-US" dirty="0" err="1" smtClean="0"/>
              <a:t>Санхүүгийн</a:t>
            </a:r>
            <a:r>
              <a:rPr lang="en-US" dirty="0" smtClean="0"/>
              <a:t> </a:t>
            </a:r>
            <a:r>
              <a:rPr lang="en-US" dirty="0" err="1" smtClean="0"/>
              <a:t>тайланг</a:t>
            </a:r>
            <a:r>
              <a:rPr lang="en-US" dirty="0" smtClean="0"/>
              <a:t> </a:t>
            </a:r>
            <a:r>
              <a:rPr lang="en-US" dirty="0" err="1" smtClean="0"/>
              <a:t>тогтмол</a:t>
            </a:r>
            <a:r>
              <a:rPr lang="en-US" dirty="0" smtClean="0"/>
              <a:t> </a:t>
            </a:r>
            <a:r>
              <a:rPr lang="en-US" dirty="0" err="1" smtClean="0"/>
              <a:t>нийтлэх</a:t>
            </a:r>
            <a:endParaRPr lang="en-US" dirty="0" smtClean="0"/>
          </a:p>
          <a:p>
            <a:r>
              <a:rPr lang="en-US" dirty="0" smtClean="0"/>
              <a:t>ТӨК-</a:t>
            </a:r>
            <a:r>
              <a:rPr lang="en-US" dirty="0" err="1" smtClean="0"/>
              <a:t>ийн</a:t>
            </a:r>
            <a:r>
              <a:rPr lang="en-US" dirty="0" smtClean="0"/>
              <a:t> </a:t>
            </a:r>
            <a:r>
              <a:rPr lang="en-US" dirty="0" err="1" smtClean="0"/>
              <a:t>санхүүд</a:t>
            </a:r>
            <a:r>
              <a:rPr lang="en-US" dirty="0" smtClean="0"/>
              <a:t> </a:t>
            </a:r>
            <a:r>
              <a:rPr lang="en-US" dirty="0" err="1" smtClean="0"/>
              <a:t>аудит</a:t>
            </a:r>
            <a:r>
              <a:rPr lang="en-US" dirty="0" smtClean="0"/>
              <a:t> </a:t>
            </a:r>
            <a:r>
              <a:rPr lang="en-US" dirty="0" err="1" smtClean="0"/>
              <a:t>хийх</a:t>
            </a:r>
            <a:endParaRPr lang="en-US" dirty="0" smtClean="0"/>
          </a:p>
          <a:p>
            <a:r>
              <a:rPr lang="en-US" dirty="0" err="1" smtClean="0"/>
              <a:t>Орлого</a:t>
            </a:r>
            <a:r>
              <a:rPr lang="en-US" dirty="0" smtClean="0"/>
              <a:t>, </a:t>
            </a:r>
            <a:r>
              <a:rPr lang="en-US" dirty="0" err="1" smtClean="0"/>
              <a:t>төсвийн</a:t>
            </a:r>
            <a:r>
              <a:rPr lang="en-US" dirty="0" smtClean="0"/>
              <a:t> </a:t>
            </a:r>
            <a:r>
              <a:rPr lang="en-US" dirty="0" err="1" smtClean="0"/>
              <a:t>шинжтэй</a:t>
            </a:r>
            <a:r>
              <a:rPr lang="en-US" dirty="0" smtClean="0"/>
              <a:t> </a:t>
            </a:r>
            <a:r>
              <a:rPr lang="en-US" dirty="0" err="1" smtClean="0"/>
              <a:t>зарлага</a:t>
            </a:r>
            <a:r>
              <a:rPr lang="en-US" dirty="0" smtClean="0"/>
              <a:t> </a:t>
            </a:r>
            <a:r>
              <a:rPr lang="en-US" dirty="0" err="1" smtClean="0"/>
              <a:t>гаргах</a:t>
            </a:r>
            <a:r>
              <a:rPr lang="en-US" dirty="0" smtClean="0"/>
              <a:t> </a:t>
            </a:r>
            <a:r>
              <a:rPr lang="en-US" dirty="0" err="1" smtClean="0"/>
              <a:t>үйл</a:t>
            </a:r>
            <a:r>
              <a:rPr lang="en-US" dirty="0" smtClean="0"/>
              <a:t> </a:t>
            </a:r>
            <a:r>
              <a:rPr lang="en-US" dirty="0" err="1" smtClean="0"/>
              <a:t>ажиллагааг</a:t>
            </a:r>
            <a:r>
              <a:rPr lang="en-US" dirty="0" smtClean="0"/>
              <a:t> </a:t>
            </a:r>
            <a:r>
              <a:rPr lang="en-US" dirty="0" err="1" smtClean="0"/>
              <a:t>тайлагнах</a:t>
            </a:r>
            <a:endParaRPr lang="en-US" dirty="0" smtClean="0"/>
          </a:p>
        </p:txBody>
      </p:sp>
    </p:spTree>
    <p:extLst>
      <p:ext uri="{BB962C8B-B14F-4D97-AF65-F5344CB8AC3E}">
        <p14:creationId xmlns:p14="http://schemas.microsoft.com/office/powerpoint/2010/main" val="35223979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БЗИ юуг өгүүлж байна</a:t>
            </a:r>
            <a:r>
              <a:rPr lang="en-US" dirty="0" smtClean="0"/>
              <a:t>?</a:t>
            </a:r>
            <a:endParaRPr lang="en-US" dirty="0"/>
          </a:p>
        </p:txBody>
      </p:sp>
      <p:sp>
        <p:nvSpPr>
          <p:cNvPr id="3" name="Content Placeholder 2"/>
          <p:cNvSpPr>
            <a:spLocks noGrp="1"/>
          </p:cNvSpPr>
          <p:nvPr>
            <p:ph idx="1"/>
          </p:nvPr>
        </p:nvSpPr>
        <p:spPr>
          <a:xfrm>
            <a:off x="457200" y="1447800"/>
            <a:ext cx="8229600" cy="4525963"/>
          </a:xfrm>
        </p:spPr>
        <p:txBody>
          <a:bodyPr/>
          <a:lstStyle/>
          <a:p>
            <a:r>
              <a:rPr lang="mn-MN" dirty="0" smtClean="0"/>
              <a:t>Ил тод байдлыг хангах сайн жишээ, боломж байна</a:t>
            </a:r>
          </a:p>
          <a:p>
            <a:pPr lvl="1"/>
            <a:r>
              <a:rPr lang="mn-MN" dirty="0" smtClean="0"/>
              <a:t>БЗИ-т хамрагдсан 58 орноос 45-д нь ТӨК олборлох салбарт томоохон үүрэг гүйцэтгэж байгаагаас 18 нь ил тайлагнах хуулиар хүлээсэн үүрэггүй бол 28 нь нийтэд ил тайлан гаргадаггүй байна</a:t>
            </a:r>
          </a:p>
          <a:p>
            <a:pPr lvl="1"/>
            <a:r>
              <a:rPr lang="mn-MN" dirty="0" smtClean="0"/>
              <a:t>Статойл, Пемекс, Петробрас зэрэг шилдэг туршлагатай компаниуд байна</a:t>
            </a:r>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36</a:t>
            </a:fld>
            <a:endParaRPr lang="en-US"/>
          </a:p>
        </p:txBody>
      </p:sp>
    </p:spTree>
    <p:extLst>
      <p:ext uri="{BB962C8B-B14F-4D97-AF65-F5344CB8AC3E}">
        <p14:creationId xmlns:p14="http://schemas.microsoft.com/office/powerpoint/2010/main" val="139553909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БЗИ юуг өгүүлж байна</a:t>
            </a:r>
            <a:r>
              <a:rPr lang="en-US" dirty="0"/>
              <a:t>?</a:t>
            </a:r>
            <a:endParaRPr lang="en-US" dirty="0"/>
          </a:p>
        </p:txBody>
      </p:sp>
      <p:sp>
        <p:nvSpPr>
          <p:cNvPr id="3" name="Content Placeholder 2"/>
          <p:cNvSpPr>
            <a:spLocks noGrp="1"/>
          </p:cNvSpPr>
          <p:nvPr>
            <p:ph idx="1"/>
          </p:nvPr>
        </p:nvSpPr>
        <p:spPr/>
        <p:txBody>
          <a:bodyPr/>
          <a:lstStyle/>
          <a:p>
            <a:r>
              <a:rPr lang="mn-MN" dirty="0" smtClean="0"/>
              <a:t>Аудит хийлгэх, аудитын тайланг олон нийтэд дэлгэх боломж, шаардлага байна</a:t>
            </a:r>
          </a:p>
          <a:p>
            <a:pPr lvl="1"/>
            <a:r>
              <a:rPr lang="mn-MN" dirty="0" smtClean="0"/>
              <a:t>20 компани аудитын тайлангаа зохих хугацаанд нь нийтэд ил дэлгэдэг байна</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37</a:t>
            </a:fld>
            <a:endParaRPr lang="en-US"/>
          </a:p>
        </p:txBody>
      </p:sp>
    </p:spTree>
    <p:extLst>
      <p:ext uri="{BB962C8B-B14F-4D97-AF65-F5344CB8AC3E}">
        <p14:creationId xmlns:p14="http://schemas.microsoft.com/office/powerpoint/2010/main" val="9409902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БЗИ юуг өгүүлж байна</a:t>
            </a:r>
            <a:r>
              <a:rPr lang="en-US" dirty="0"/>
              <a:t>?</a:t>
            </a:r>
            <a:endParaRPr lang="en-US" dirty="0"/>
          </a:p>
        </p:txBody>
      </p:sp>
      <p:sp>
        <p:nvSpPr>
          <p:cNvPr id="3" name="Content Placeholder 2"/>
          <p:cNvSpPr>
            <a:spLocks noGrp="1"/>
          </p:cNvSpPr>
          <p:nvPr>
            <p:ph idx="1"/>
          </p:nvPr>
        </p:nvSpPr>
        <p:spPr/>
        <p:txBody>
          <a:bodyPr/>
          <a:lstStyle/>
          <a:p>
            <a:r>
              <a:rPr lang="mn-MN" dirty="0" smtClean="0"/>
              <a:t>Үндсэн бус </a:t>
            </a:r>
            <a:r>
              <a:rPr lang="en-US" dirty="0" smtClean="0"/>
              <a:t>\</a:t>
            </a:r>
            <a:r>
              <a:rPr lang="mn-MN" dirty="0" smtClean="0"/>
              <a:t>туслах\ үйл ажиллагааны талаарх тайлагнал хангалтгүй байна</a:t>
            </a:r>
          </a:p>
          <a:p>
            <a:pPr lvl="1"/>
            <a:r>
              <a:rPr lang="mn-MN" dirty="0" smtClean="0"/>
              <a:t>45 компанийн 36 нь дэд бүтэц барих, үнэ тогтворжуулах, нийгмийн хөтөлбөр хэрэгжүүлэх зэрэг үндсэн бус үйл ажиллагаа эрхэлж байна</a:t>
            </a:r>
          </a:p>
          <a:p>
            <a:pPr lvl="1"/>
            <a:r>
              <a:rPr lang="mn-MN" dirty="0" smtClean="0"/>
              <a:t>Дээрх 36 компаниас 19 нь ийм үйл ажиллагааны талаар тайлан гаргахгүй байна</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38</a:t>
            </a:fld>
            <a:endParaRPr lang="en-US"/>
          </a:p>
        </p:txBody>
      </p:sp>
    </p:spTree>
    <p:extLst>
      <p:ext uri="{BB962C8B-B14F-4D97-AF65-F5344CB8AC3E}">
        <p14:creationId xmlns:p14="http://schemas.microsoft.com/office/powerpoint/2010/main" val="276227222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Олборлох</a:t>
            </a:r>
            <a:r>
              <a:rPr lang="en-US" dirty="0" smtClean="0"/>
              <a:t> </a:t>
            </a:r>
            <a:r>
              <a:rPr lang="en-US" dirty="0" err="1" smtClean="0"/>
              <a:t>үйлдвэрлэлийн</a:t>
            </a:r>
            <a:r>
              <a:rPr lang="en-US" dirty="0" smtClean="0"/>
              <a:t> </a:t>
            </a:r>
            <a:r>
              <a:rPr lang="en-US" dirty="0" err="1" smtClean="0"/>
              <a:t>ил</a:t>
            </a:r>
            <a:r>
              <a:rPr lang="en-US" dirty="0" smtClean="0"/>
              <a:t> </a:t>
            </a:r>
            <a:r>
              <a:rPr lang="en-US" dirty="0" err="1" smtClean="0"/>
              <a:t>тод</a:t>
            </a:r>
            <a:r>
              <a:rPr lang="en-US" dirty="0" smtClean="0"/>
              <a:t> </a:t>
            </a:r>
            <a:r>
              <a:rPr lang="en-US" dirty="0" err="1" smtClean="0"/>
              <a:t>байдлын</a:t>
            </a:r>
            <a:r>
              <a:rPr lang="en-US" dirty="0" smtClean="0"/>
              <a:t> </a:t>
            </a:r>
            <a:r>
              <a:rPr lang="en-US" dirty="0" err="1" smtClean="0"/>
              <a:t>санаачлага</a:t>
            </a:r>
            <a:endParaRPr lang="en-US" dirty="0"/>
          </a:p>
        </p:txBody>
      </p:sp>
      <p:pic>
        <p:nvPicPr>
          <p:cNvPr id="5" name="Picture 4"/>
          <p:cNvPicPr>
            <a:picLocks noChangeAspect="1"/>
          </p:cNvPicPr>
          <p:nvPr/>
        </p:nvPicPr>
        <p:blipFill>
          <a:blip r:embed="rId2"/>
          <a:stretch>
            <a:fillRect/>
          </a:stretch>
        </p:blipFill>
        <p:spPr>
          <a:xfrm>
            <a:off x="899592" y="1772816"/>
            <a:ext cx="1778000" cy="914400"/>
          </a:xfrm>
          <a:prstGeom prst="rect">
            <a:avLst/>
          </a:prstGeom>
        </p:spPr>
      </p:pic>
      <p:pic>
        <p:nvPicPr>
          <p:cNvPr id="6" name="Picture 5" descr="Screen shot 2014-10-29 at 2.55.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4725144"/>
            <a:ext cx="4064000" cy="1473200"/>
          </a:xfrm>
          <a:prstGeom prst="rect">
            <a:avLst/>
          </a:prstGeom>
        </p:spPr>
      </p:pic>
      <p:pic>
        <p:nvPicPr>
          <p:cNvPr id="7" name="Picture 6" descr="Screen shot 2014-10-29 at 2.55.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1268760"/>
            <a:ext cx="5163344" cy="2955280"/>
          </a:xfrm>
          <a:prstGeom prst="rect">
            <a:avLst/>
          </a:prstGeom>
        </p:spPr>
      </p:pic>
      <p:pic>
        <p:nvPicPr>
          <p:cNvPr id="8" name="Picture 7" descr="Screen shot 2014-10-29 at 2.57.4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68960"/>
            <a:ext cx="4791872" cy="3141216"/>
          </a:xfrm>
          <a:prstGeom prst="rect">
            <a:avLst/>
          </a:prstGeom>
        </p:spPr>
      </p:pic>
    </p:spTree>
    <p:extLst>
      <p:ext uri="{BB962C8B-B14F-4D97-AF65-F5344CB8AC3E}">
        <p14:creationId xmlns:p14="http://schemas.microsoft.com/office/powerpoint/2010/main" val="32864875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71600"/>
            <a:ext cx="7342909" cy="4372984"/>
          </a:xfrm>
        </p:spPr>
      </p:pic>
      <p:sp>
        <p:nvSpPr>
          <p:cNvPr id="2" name="Title 1"/>
          <p:cNvSpPr>
            <a:spLocks noGrp="1"/>
          </p:cNvSpPr>
          <p:nvPr>
            <p:ph type="title"/>
          </p:nvPr>
        </p:nvSpPr>
        <p:spPr/>
        <p:txBody>
          <a:bodyPr>
            <a:normAutofit/>
          </a:bodyPr>
          <a:lstStyle/>
          <a:p>
            <a:r>
              <a:rPr lang="en-US" sz="2500" dirty="0" err="1" smtClean="0"/>
              <a:t>Газрын</a:t>
            </a:r>
            <a:r>
              <a:rPr lang="en-US" sz="2500" dirty="0" smtClean="0"/>
              <a:t> </a:t>
            </a:r>
            <a:r>
              <a:rPr lang="en-US" sz="2500" dirty="0" err="1" smtClean="0"/>
              <a:t>тосны</a:t>
            </a:r>
            <a:r>
              <a:rPr lang="en-US" sz="2500" dirty="0" smtClean="0"/>
              <a:t> </a:t>
            </a:r>
            <a:r>
              <a:rPr lang="en-US" sz="2500" dirty="0" err="1" smtClean="0"/>
              <a:t>салбарын</a:t>
            </a:r>
            <a:r>
              <a:rPr lang="en-US" sz="2500" dirty="0" smtClean="0"/>
              <a:t> </a:t>
            </a:r>
            <a:r>
              <a:rPr lang="en-US" sz="2500" dirty="0" err="1" smtClean="0"/>
              <a:t>хамгийн</a:t>
            </a:r>
            <a:r>
              <a:rPr lang="en-US" sz="2500" dirty="0" smtClean="0"/>
              <a:t> </a:t>
            </a:r>
            <a:r>
              <a:rPr lang="en-US" sz="2500" dirty="0" err="1" smtClean="0"/>
              <a:t>том</a:t>
            </a:r>
            <a:r>
              <a:rPr lang="en-US" sz="2500" dirty="0" smtClean="0"/>
              <a:t> 60 </a:t>
            </a:r>
            <a:r>
              <a:rPr lang="en-US" sz="2500" dirty="0" err="1" smtClean="0"/>
              <a:t>үйлдвэрлэгч</a:t>
            </a:r>
            <a:r>
              <a:rPr lang="en-US" sz="2500" dirty="0" smtClean="0"/>
              <a:t> </a:t>
            </a:r>
            <a:r>
              <a:rPr lang="en-US" sz="2500" dirty="0" err="1" smtClean="0"/>
              <a:t>улсын</a:t>
            </a:r>
            <a:r>
              <a:rPr lang="en-US" sz="2500" dirty="0" smtClean="0"/>
              <a:t> </a:t>
            </a:r>
            <a:r>
              <a:rPr lang="en-US" sz="2500" dirty="0" smtClean="0"/>
              <a:t>90% </a:t>
            </a:r>
            <a:r>
              <a:rPr lang="en-US" sz="2500" dirty="0" err="1" smtClean="0"/>
              <a:t>нь</a:t>
            </a:r>
            <a:r>
              <a:rPr lang="en-US" sz="2500" dirty="0" smtClean="0"/>
              <a:t> ТӨК-</a:t>
            </a:r>
            <a:r>
              <a:rPr lang="en-US" sz="2500" dirty="0" err="1" smtClean="0"/>
              <a:t>тай</a:t>
            </a:r>
            <a:r>
              <a:rPr lang="en-US" sz="2500" dirty="0" smtClean="0"/>
              <a:t> </a:t>
            </a:r>
            <a:r>
              <a:rPr lang="en-US" sz="2500" dirty="0" err="1" smtClean="0"/>
              <a:t>байна</a:t>
            </a:r>
            <a:endParaRPr lang="en-US" sz="2500" dirty="0"/>
          </a:p>
        </p:txBody>
      </p:sp>
    </p:spTree>
    <p:extLst>
      <p:ext uri="{BB962C8B-B14F-4D97-AF65-F5344CB8AC3E}">
        <p14:creationId xmlns:p14="http://schemas.microsoft.com/office/powerpoint/2010/main" val="7697716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ОҮИТБС-ын үндсэн зарчим</a:t>
            </a:r>
            <a:endParaRPr lang="en-US" dirty="0"/>
          </a:p>
        </p:txBody>
      </p:sp>
      <p:grpSp>
        <p:nvGrpSpPr>
          <p:cNvPr id="3" name="Group 2"/>
          <p:cNvGrpSpPr/>
          <p:nvPr/>
        </p:nvGrpSpPr>
        <p:grpSpPr>
          <a:xfrm>
            <a:off x="539552" y="1556792"/>
            <a:ext cx="7848600" cy="4343400"/>
            <a:chOff x="533400" y="1752600"/>
            <a:chExt cx="7848600" cy="4343400"/>
          </a:xfrm>
        </p:grpSpPr>
        <p:sp>
          <p:nvSpPr>
            <p:cNvPr id="4" name="Flowchart: Alternate Process 3"/>
            <p:cNvSpPr/>
            <p:nvPr/>
          </p:nvSpPr>
          <p:spPr>
            <a:xfrm>
              <a:off x="533400" y="1752600"/>
              <a:ext cx="2438400" cy="1447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Компаниуд төрд төлсөн төлбөрөө нийтлэнэ</a:t>
              </a:r>
              <a:endParaRPr lang="en-US" dirty="0"/>
            </a:p>
          </p:txBody>
        </p:sp>
        <p:sp>
          <p:nvSpPr>
            <p:cNvPr id="5" name="Flowchart: Alternate Process 4"/>
            <p:cNvSpPr/>
            <p:nvPr/>
          </p:nvSpPr>
          <p:spPr>
            <a:xfrm>
              <a:off x="5943600" y="1766119"/>
              <a:ext cx="2438400" cy="1447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Засгийн газар компаниудаас хүлээн авсан төлбөрийг нийтлэнэ</a:t>
              </a:r>
              <a:endParaRPr lang="en-US" dirty="0"/>
            </a:p>
          </p:txBody>
        </p:sp>
        <p:sp>
          <p:nvSpPr>
            <p:cNvPr id="6" name="Rectangle 5"/>
            <p:cNvSpPr/>
            <p:nvPr/>
          </p:nvSpPr>
          <p:spPr>
            <a:xfrm>
              <a:off x="2514600" y="3657600"/>
              <a:ext cx="3810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Төлбөрийг хараат бус хөндлөнгийн этгээд хянан нэгтгэнэ</a:t>
              </a:r>
              <a:endParaRPr lang="en-US" dirty="0"/>
            </a:p>
          </p:txBody>
        </p:sp>
        <p:sp>
          <p:nvSpPr>
            <p:cNvPr id="7" name="Rectangle 6"/>
            <p:cNvSpPr/>
            <p:nvPr/>
          </p:nvSpPr>
          <p:spPr>
            <a:xfrm>
              <a:off x="2514600" y="5181600"/>
              <a:ext cx="3810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Олон талт бүлэг бүх үйл явцыг удирдана</a:t>
              </a:r>
              <a:endParaRPr lang="en-US" dirty="0"/>
            </a:p>
          </p:txBody>
        </p:sp>
        <p:sp>
          <p:nvSpPr>
            <p:cNvPr id="8" name="Up Arrow 7"/>
            <p:cNvSpPr/>
            <p:nvPr/>
          </p:nvSpPr>
          <p:spPr>
            <a:xfrm>
              <a:off x="4267200" y="4572000"/>
              <a:ext cx="304800" cy="609600"/>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ent-Up Arrow 16"/>
            <p:cNvSpPr/>
            <p:nvPr/>
          </p:nvSpPr>
          <p:spPr>
            <a:xfrm rot="10800000">
              <a:off x="4716016" y="2362200"/>
              <a:ext cx="1227584" cy="1210816"/>
            </a:xfrm>
            <a:prstGeom prst="bentUpArrow">
              <a:avLst>
                <a:gd name="adj1" fmla="val 18548"/>
                <a:gd name="adj2" fmla="val 1919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Up Arrow 21"/>
            <p:cNvSpPr/>
            <p:nvPr/>
          </p:nvSpPr>
          <p:spPr>
            <a:xfrm rot="10800000" flipH="1">
              <a:off x="2971801" y="2362198"/>
              <a:ext cx="1143000" cy="1181102"/>
            </a:xfrm>
            <a:prstGeom prst="bentUpArrow">
              <a:avLst>
                <a:gd name="adj1" fmla="val 18548"/>
                <a:gd name="adj2" fmla="val 1919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79750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dirty="0" smtClean="0"/>
              <a:t>ОҮИТБС-олон улсын санаачлага</a:t>
            </a:r>
            <a:endParaRPr lang="en-US" dirty="0"/>
          </a:p>
        </p:txBody>
      </p:sp>
      <p:sp>
        <p:nvSpPr>
          <p:cNvPr id="3" name="Content Placeholder 2"/>
          <p:cNvSpPr>
            <a:spLocks noGrp="1"/>
          </p:cNvSpPr>
          <p:nvPr>
            <p:ph idx="1"/>
          </p:nvPr>
        </p:nvSpPr>
        <p:spPr/>
        <p:txBody>
          <a:bodyPr>
            <a:normAutofit fontScale="92500"/>
          </a:bodyPr>
          <a:lstStyle/>
          <a:p>
            <a:r>
              <a:rPr lang="mn-MN" dirty="0" smtClean="0"/>
              <a:t>Нийт </a:t>
            </a:r>
            <a:r>
              <a:rPr lang="en-US" dirty="0" smtClean="0"/>
              <a:t>48</a:t>
            </a:r>
            <a:r>
              <a:rPr lang="mn-MN" dirty="0" smtClean="0"/>
              <a:t> улс орон хэрэгжүүлж байгаа</a:t>
            </a:r>
          </a:p>
          <a:p>
            <a:r>
              <a:rPr lang="mn-MN" dirty="0" smtClean="0"/>
              <a:t>Газрын тос, уул уурхайн салбарыг хамарсан</a:t>
            </a:r>
          </a:p>
          <a:p>
            <a:r>
              <a:rPr lang="mn-MN" dirty="0" smtClean="0"/>
              <a:t>Норвег</a:t>
            </a:r>
            <a:r>
              <a:rPr lang="en-US" dirty="0" smtClean="0"/>
              <a:t>, АНУ, </a:t>
            </a:r>
            <a:r>
              <a:rPr lang="en-US" dirty="0" err="1" smtClean="0"/>
              <a:t>Их</a:t>
            </a:r>
            <a:r>
              <a:rPr lang="en-US" dirty="0" smtClean="0"/>
              <a:t> </a:t>
            </a:r>
            <a:r>
              <a:rPr lang="en-US" dirty="0" err="1" smtClean="0"/>
              <a:t>Британи</a:t>
            </a:r>
            <a:r>
              <a:rPr lang="mn-MN" dirty="0" smtClean="0"/>
              <a:t> зэрэг өндөр хөгжилтэй орон хэрэгжүүлж байгаа</a:t>
            </a:r>
            <a:endParaRPr lang="en-US" dirty="0" smtClean="0"/>
          </a:p>
          <a:p>
            <a:r>
              <a:rPr lang="en-US" dirty="0" err="1" smtClean="0"/>
              <a:t>Газрын</a:t>
            </a:r>
            <a:r>
              <a:rPr lang="en-US" dirty="0" smtClean="0"/>
              <a:t> </a:t>
            </a:r>
            <a:r>
              <a:rPr lang="en-US" dirty="0" err="1" smtClean="0"/>
              <a:t>тос</a:t>
            </a:r>
            <a:r>
              <a:rPr lang="en-US" dirty="0" smtClean="0"/>
              <a:t>, </a:t>
            </a:r>
            <a:r>
              <a:rPr lang="en-US" dirty="0" err="1" smtClean="0"/>
              <a:t>уул</a:t>
            </a:r>
            <a:r>
              <a:rPr lang="en-US" dirty="0" smtClean="0"/>
              <a:t> </a:t>
            </a:r>
            <a:r>
              <a:rPr lang="en-US" dirty="0" err="1" smtClean="0"/>
              <a:t>уурхайн</a:t>
            </a:r>
            <a:r>
              <a:rPr lang="en-US" dirty="0"/>
              <a:t> 80 </a:t>
            </a:r>
            <a:r>
              <a:rPr lang="en-US" dirty="0" err="1"/>
              <a:t>гаруй</a:t>
            </a:r>
            <a:r>
              <a:rPr lang="en-US" dirty="0"/>
              <a:t> </a:t>
            </a:r>
            <a:r>
              <a:rPr lang="en-US" dirty="0" err="1"/>
              <a:t>томоохон</a:t>
            </a:r>
            <a:r>
              <a:rPr lang="en-US" dirty="0"/>
              <a:t> </a:t>
            </a:r>
            <a:r>
              <a:rPr lang="en-US" dirty="0" err="1" smtClean="0"/>
              <a:t>компани</a:t>
            </a:r>
            <a:r>
              <a:rPr lang="en-US" dirty="0" smtClean="0"/>
              <a:t> </a:t>
            </a:r>
            <a:r>
              <a:rPr lang="en-US" dirty="0" err="1" smtClean="0"/>
              <a:t>санаачлагыг</a:t>
            </a:r>
            <a:r>
              <a:rPr lang="en-US" dirty="0" smtClean="0"/>
              <a:t> </a:t>
            </a:r>
            <a:r>
              <a:rPr lang="en-US" dirty="0" err="1" smtClean="0"/>
              <a:t>дэмжиж</a:t>
            </a:r>
            <a:r>
              <a:rPr lang="en-US" dirty="0" smtClean="0"/>
              <a:t> </a:t>
            </a:r>
            <a:r>
              <a:rPr lang="en-US" dirty="0" err="1" smtClean="0"/>
              <a:t>ажиллаж</a:t>
            </a:r>
            <a:r>
              <a:rPr lang="en-US" dirty="0" smtClean="0"/>
              <a:t> </a:t>
            </a:r>
            <a:r>
              <a:rPr lang="en-US" dirty="0" err="1" smtClean="0"/>
              <a:t>байгаа</a:t>
            </a:r>
            <a:endParaRPr lang="en-US" dirty="0" smtClean="0"/>
          </a:p>
          <a:p>
            <a:r>
              <a:rPr lang="en-US" dirty="0" err="1" smtClean="0"/>
              <a:t>Санхүү</a:t>
            </a:r>
            <a:r>
              <a:rPr lang="en-US" dirty="0" smtClean="0"/>
              <a:t>, </a:t>
            </a:r>
            <a:r>
              <a:rPr lang="en-US" dirty="0" err="1" smtClean="0"/>
              <a:t>хөрөнгө</a:t>
            </a:r>
            <a:r>
              <a:rPr lang="en-US" dirty="0" smtClean="0"/>
              <a:t> </a:t>
            </a:r>
            <a:r>
              <a:rPr lang="en-US" dirty="0" err="1" smtClean="0"/>
              <a:t>оруулалтын</a:t>
            </a:r>
            <a:r>
              <a:rPr lang="en-US" dirty="0" smtClean="0"/>
              <a:t> 90 </a:t>
            </a:r>
            <a:r>
              <a:rPr lang="en-US" dirty="0" err="1" smtClean="0"/>
              <a:t>гаруй</a:t>
            </a:r>
            <a:r>
              <a:rPr lang="en-US" dirty="0" smtClean="0"/>
              <a:t> </a:t>
            </a:r>
            <a:r>
              <a:rPr lang="en-US" dirty="0" err="1" smtClean="0"/>
              <a:t>томоохон</a:t>
            </a:r>
            <a:r>
              <a:rPr lang="en-US" dirty="0" smtClean="0"/>
              <a:t> </a:t>
            </a:r>
            <a:r>
              <a:rPr lang="en-US" dirty="0" err="1" smtClean="0"/>
              <a:t>байгууллага</a:t>
            </a:r>
            <a:r>
              <a:rPr lang="en-US" dirty="0" smtClean="0"/>
              <a:t> </a:t>
            </a:r>
            <a:r>
              <a:rPr lang="en-US" dirty="0" err="1" smtClean="0"/>
              <a:t>санаачлагыг</a:t>
            </a:r>
            <a:r>
              <a:rPr lang="en-US" dirty="0" smtClean="0"/>
              <a:t> </a:t>
            </a:r>
            <a:r>
              <a:rPr lang="en-US" dirty="0" err="1" smtClean="0"/>
              <a:t>дэмжиж</a:t>
            </a:r>
            <a:r>
              <a:rPr lang="en-US" dirty="0" smtClean="0"/>
              <a:t> </a:t>
            </a:r>
            <a:r>
              <a:rPr lang="en-US" dirty="0" err="1" smtClean="0"/>
              <a:t>байгаа</a:t>
            </a:r>
            <a:endParaRPr lang="mn-MN" dirty="0" smtClean="0"/>
          </a:p>
        </p:txBody>
      </p:sp>
    </p:spTree>
    <p:extLst>
      <p:ext uri="{BB962C8B-B14F-4D97-AF65-F5344CB8AC3E}">
        <p14:creationId xmlns:p14="http://schemas.microsoft.com/office/powerpoint/2010/main" val="40825217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t>
            </a:r>
            <a:r>
              <a:rPr lang="en-US" dirty="0" err="1" smtClean="0"/>
              <a:t>онд</a:t>
            </a:r>
            <a:r>
              <a:rPr lang="en-US" dirty="0" smtClean="0"/>
              <a:t> 1 </a:t>
            </a:r>
            <a:r>
              <a:rPr lang="en-US" dirty="0" err="1" smtClean="0"/>
              <a:t>их</a:t>
            </a:r>
            <a:r>
              <a:rPr lang="en-US" dirty="0" smtClean="0"/>
              <a:t> </a:t>
            </a:r>
            <a:r>
              <a:rPr lang="en-US" dirty="0" err="1" smtClean="0"/>
              <a:t>наяд</a:t>
            </a:r>
            <a:r>
              <a:rPr lang="en-US" dirty="0" smtClean="0"/>
              <a:t> </a:t>
            </a:r>
            <a:r>
              <a:rPr lang="en-US" dirty="0" err="1" smtClean="0"/>
              <a:t>долларын</a:t>
            </a:r>
            <a:r>
              <a:rPr lang="en-US" dirty="0" smtClean="0"/>
              <a:t> </a:t>
            </a:r>
            <a:r>
              <a:rPr lang="en-US" dirty="0" err="1" smtClean="0"/>
              <a:t>хэмжээний</a:t>
            </a:r>
            <a:r>
              <a:rPr lang="en-US" dirty="0" smtClean="0"/>
              <a:t> </a:t>
            </a:r>
            <a:r>
              <a:rPr lang="en-US" dirty="0" err="1" smtClean="0"/>
              <a:t>орлогыг</a:t>
            </a:r>
            <a:r>
              <a:rPr lang="en-US" dirty="0" smtClean="0"/>
              <a:t> </a:t>
            </a:r>
            <a:r>
              <a:rPr lang="en-US" dirty="0" err="1" smtClean="0"/>
              <a:t>ил</a:t>
            </a:r>
            <a:r>
              <a:rPr lang="en-US" dirty="0" smtClean="0"/>
              <a:t> </a:t>
            </a:r>
            <a:r>
              <a:rPr lang="en-US" dirty="0" err="1" smtClean="0"/>
              <a:t>тайлагнасан</a:t>
            </a:r>
            <a:endParaRPr lang="en-US" dirty="0"/>
          </a:p>
        </p:txBody>
      </p:sp>
      <p:pic>
        <p:nvPicPr>
          <p:cNvPr id="4" name="Content Placeholder 3"/>
          <p:cNvPicPr>
            <a:picLocks noGrp="1" noChangeAspect="1"/>
          </p:cNvPicPr>
          <p:nvPr>
            <p:ph idx="1"/>
          </p:nvPr>
        </p:nvPicPr>
        <p:blipFill>
          <a:blip r:embed="rId2"/>
          <a:srcRect t="3397" b="3397"/>
          <a:stretch>
            <a:fillRect/>
          </a:stretch>
        </p:blipFill>
        <p:spPr>
          <a:xfrm>
            <a:off x="323528" y="1916832"/>
            <a:ext cx="8229600" cy="3128963"/>
          </a:xfrm>
        </p:spPr>
      </p:pic>
    </p:spTree>
    <p:extLst>
      <p:ext uri="{BB962C8B-B14F-4D97-AF65-F5344CB8AC3E}">
        <p14:creationId xmlns:p14="http://schemas.microsoft.com/office/powerpoint/2010/main" val="2553367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ОҮИТБС-</a:t>
            </a:r>
            <a:r>
              <a:rPr lang="ru-RU" dirty="0" err="1"/>
              <a:t>ын</a:t>
            </a:r>
            <a:r>
              <a:rPr lang="ru-RU" dirty="0"/>
              <a:t> </a:t>
            </a:r>
            <a:r>
              <a:rPr lang="ru-RU" dirty="0" err="1"/>
              <a:t>хүрээнд</a:t>
            </a:r>
            <a:r>
              <a:rPr lang="ru-RU" dirty="0"/>
              <a:t> </a:t>
            </a:r>
            <a:r>
              <a:rPr lang="ru-RU" dirty="0" err="1"/>
              <a:t>юуг</a:t>
            </a:r>
            <a:r>
              <a:rPr lang="ru-RU" dirty="0"/>
              <a:t> ил </a:t>
            </a:r>
            <a:r>
              <a:rPr lang="ru-RU" dirty="0" err="1"/>
              <a:t>тод</a:t>
            </a:r>
            <a:r>
              <a:rPr lang="ru-RU" dirty="0"/>
              <a:t> </a:t>
            </a:r>
            <a:r>
              <a:rPr lang="ru-RU" dirty="0" err="1"/>
              <a:t>болгож</a:t>
            </a:r>
            <a:r>
              <a:rPr lang="ru-RU" dirty="0"/>
              <a:t> </a:t>
            </a:r>
            <a:r>
              <a:rPr lang="ru-RU" dirty="0" err="1"/>
              <a:t>байна</a:t>
            </a:r>
            <a:r>
              <a:rPr lang="ru-RU" dirty="0"/>
              <a:t> вэ?</a:t>
            </a:r>
            <a:br>
              <a:rPr lang="ru-RU" dirty="0"/>
            </a:br>
            <a:endParaRPr lang="en-US" dirty="0"/>
          </a:p>
        </p:txBody>
      </p:sp>
      <p:sp>
        <p:nvSpPr>
          <p:cNvPr id="3" name="Content Placeholder 2"/>
          <p:cNvSpPr>
            <a:spLocks noGrp="1"/>
          </p:cNvSpPr>
          <p:nvPr>
            <p:ph idx="1"/>
          </p:nvPr>
        </p:nvSpPr>
        <p:spPr>
          <a:xfrm>
            <a:off x="467544" y="1412776"/>
            <a:ext cx="8229600" cy="4525963"/>
          </a:xfrm>
        </p:spPr>
        <p:txBody>
          <a:bodyPr>
            <a:normAutofit fontScale="85000" lnSpcReduction="20000"/>
          </a:bodyPr>
          <a:lstStyle/>
          <a:p>
            <a:r>
              <a:rPr lang="ru-RU" dirty="0" err="1" smtClean="0"/>
              <a:t>Тусгай</a:t>
            </a:r>
            <a:r>
              <a:rPr lang="ru-RU" dirty="0" smtClean="0"/>
              <a:t> </a:t>
            </a:r>
            <a:r>
              <a:rPr lang="ru-RU" dirty="0" err="1"/>
              <a:t>зөвшөөрөл</a:t>
            </a:r>
            <a:endParaRPr lang="ru-RU" dirty="0"/>
          </a:p>
          <a:p>
            <a:r>
              <a:rPr lang="ru-RU" dirty="0" err="1"/>
              <a:t>Гэрээ</a:t>
            </a:r>
            <a:endParaRPr lang="ru-RU" dirty="0"/>
          </a:p>
          <a:p>
            <a:r>
              <a:rPr lang="ru-RU" dirty="0" err="1"/>
              <a:t>Бүтээгдэхүүн</a:t>
            </a:r>
            <a:r>
              <a:rPr lang="ru-RU" dirty="0"/>
              <a:t> </a:t>
            </a:r>
            <a:r>
              <a:rPr lang="ru-RU" dirty="0" err="1"/>
              <a:t>үйлдвэрлэл</a:t>
            </a:r>
            <a:r>
              <a:rPr lang="ru-RU" dirty="0"/>
              <a:t>, </a:t>
            </a:r>
            <a:r>
              <a:rPr lang="ru-RU" dirty="0" err="1"/>
              <a:t>борлуулалт</a:t>
            </a:r>
            <a:endParaRPr lang="ru-RU" dirty="0"/>
          </a:p>
          <a:p>
            <a:r>
              <a:rPr lang="ru-RU" dirty="0" err="1"/>
              <a:t>Улсын</a:t>
            </a:r>
            <a:r>
              <a:rPr lang="ru-RU" dirty="0"/>
              <a:t> болон </a:t>
            </a:r>
            <a:r>
              <a:rPr lang="ru-RU" dirty="0" err="1"/>
              <a:t>орон</a:t>
            </a:r>
            <a:r>
              <a:rPr lang="ru-RU" dirty="0"/>
              <a:t> </a:t>
            </a:r>
            <a:r>
              <a:rPr lang="ru-RU" dirty="0" err="1"/>
              <a:t>нутгийн</a:t>
            </a:r>
            <a:r>
              <a:rPr lang="ru-RU" dirty="0"/>
              <a:t> </a:t>
            </a:r>
            <a:r>
              <a:rPr lang="ru-RU" dirty="0" err="1"/>
              <a:t>төсөвт</a:t>
            </a:r>
            <a:r>
              <a:rPr lang="ru-RU" dirty="0"/>
              <a:t> </a:t>
            </a:r>
            <a:r>
              <a:rPr lang="ru-RU" dirty="0" err="1"/>
              <a:t>төлсөн</a:t>
            </a:r>
            <a:r>
              <a:rPr lang="ru-RU" dirty="0"/>
              <a:t> </a:t>
            </a:r>
            <a:r>
              <a:rPr lang="ru-RU" dirty="0" err="1"/>
              <a:t>татвар</a:t>
            </a:r>
            <a:r>
              <a:rPr lang="ru-RU" dirty="0"/>
              <a:t>, </a:t>
            </a:r>
            <a:r>
              <a:rPr lang="ru-RU" dirty="0" err="1"/>
              <a:t>төлбөр</a:t>
            </a:r>
            <a:r>
              <a:rPr lang="ru-RU" dirty="0"/>
              <a:t>, </a:t>
            </a:r>
            <a:r>
              <a:rPr lang="ru-RU" dirty="0" err="1"/>
              <a:t>хураамж</a:t>
            </a:r>
            <a:endParaRPr lang="ru-RU" dirty="0"/>
          </a:p>
          <a:p>
            <a:r>
              <a:rPr lang="ru-RU" dirty="0" err="1"/>
              <a:t>Орлогын</a:t>
            </a:r>
            <a:r>
              <a:rPr lang="ru-RU" dirty="0"/>
              <a:t> </a:t>
            </a:r>
            <a:r>
              <a:rPr lang="ru-RU" dirty="0" err="1"/>
              <a:t>хуваарилалт</a:t>
            </a:r>
            <a:r>
              <a:rPr lang="ru-RU" dirty="0"/>
              <a:t>, </a:t>
            </a:r>
            <a:r>
              <a:rPr lang="ru-RU" dirty="0" err="1"/>
              <a:t>зарцуулалт</a:t>
            </a:r>
            <a:endParaRPr lang="ru-RU" dirty="0"/>
          </a:p>
          <a:p>
            <a:r>
              <a:rPr lang="ru-RU" dirty="0" err="1"/>
              <a:t>Нийгмийн</a:t>
            </a:r>
            <a:r>
              <a:rPr lang="ru-RU" dirty="0"/>
              <a:t> </a:t>
            </a:r>
            <a:r>
              <a:rPr lang="ru-RU" dirty="0" err="1"/>
              <a:t>хариуцлагын</a:t>
            </a:r>
            <a:r>
              <a:rPr lang="ru-RU" dirty="0"/>
              <a:t> </a:t>
            </a:r>
            <a:r>
              <a:rPr lang="ru-RU" dirty="0" err="1"/>
              <a:t>хүрээнд</a:t>
            </a:r>
            <a:r>
              <a:rPr lang="ru-RU" dirty="0"/>
              <a:t> </a:t>
            </a:r>
            <a:r>
              <a:rPr lang="ru-RU" dirty="0" err="1"/>
              <a:t>хийж</a:t>
            </a:r>
            <a:r>
              <a:rPr lang="ru-RU" dirty="0"/>
              <a:t> буй </a:t>
            </a:r>
            <a:r>
              <a:rPr lang="ru-RU" dirty="0" err="1"/>
              <a:t>хөрөнгө</a:t>
            </a:r>
            <a:r>
              <a:rPr lang="ru-RU" dirty="0"/>
              <a:t> </a:t>
            </a:r>
            <a:r>
              <a:rPr lang="ru-RU" dirty="0" err="1"/>
              <a:t>оруулалт</a:t>
            </a:r>
            <a:r>
              <a:rPr lang="ru-RU" dirty="0"/>
              <a:t>, </a:t>
            </a:r>
            <a:r>
              <a:rPr lang="ru-RU" dirty="0" err="1"/>
              <a:t>бүтээн</a:t>
            </a:r>
            <a:r>
              <a:rPr lang="ru-RU" dirty="0"/>
              <a:t> </a:t>
            </a:r>
            <a:r>
              <a:rPr lang="ru-RU" dirty="0" err="1"/>
              <a:t>байгуулалт</a:t>
            </a:r>
            <a:r>
              <a:rPr lang="ru-RU" dirty="0"/>
              <a:t>, </a:t>
            </a:r>
            <a:r>
              <a:rPr lang="ru-RU" dirty="0" err="1"/>
              <a:t>хандив</a:t>
            </a:r>
            <a:r>
              <a:rPr lang="ru-RU" dirty="0"/>
              <a:t>, </a:t>
            </a:r>
            <a:r>
              <a:rPr lang="ru-RU" dirty="0" err="1"/>
              <a:t>дэмжлэг</a:t>
            </a:r>
            <a:r>
              <a:rPr lang="ru-RU" dirty="0"/>
              <a:t> /CSR/</a:t>
            </a:r>
          </a:p>
          <a:p>
            <a:r>
              <a:rPr lang="ru-RU" dirty="0" err="1"/>
              <a:t>Байгаль</a:t>
            </a:r>
            <a:r>
              <a:rPr lang="ru-RU" dirty="0"/>
              <a:t> </a:t>
            </a:r>
            <a:r>
              <a:rPr lang="ru-RU" dirty="0" err="1"/>
              <a:t>хамгаалахад</a:t>
            </a:r>
            <a:r>
              <a:rPr lang="ru-RU" dirty="0"/>
              <a:t> </a:t>
            </a:r>
            <a:r>
              <a:rPr lang="ru-RU" dirty="0" err="1"/>
              <a:t>зарцуулсан</a:t>
            </a:r>
            <a:r>
              <a:rPr lang="ru-RU" dirty="0"/>
              <a:t> </a:t>
            </a:r>
            <a:r>
              <a:rPr lang="ru-RU" dirty="0" err="1"/>
              <a:t>зардал</a:t>
            </a:r>
            <a:r>
              <a:rPr lang="ru-RU" dirty="0"/>
              <a:t>, </a:t>
            </a:r>
            <a:r>
              <a:rPr lang="ru-RU" dirty="0" err="1"/>
              <a:t>урьдчилгаа</a:t>
            </a:r>
            <a:r>
              <a:rPr lang="ru-RU" dirty="0"/>
              <a:t> </a:t>
            </a:r>
            <a:r>
              <a:rPr lang="ru-RU" dirty="0" err="1"/>
              <a:t>барьцаа</a:t>
            </a:r>
            <a:r>
              <a:rPr lang="ru-RU" dirty="0"/>
              <a:t> </a:t>
            </a:r>
            <a:r>
              <a:rPr lang="ru-RU" dirty="0" err="1"/>
              <a:t>төлбөр</a:t>
            </a:r>
            <a:endParaRPr lang="ru-RU" dirty="0"/>
          </a:p>
          <a:p>
            <a:r>
              <a:rPr lang="ru-RU" dirty="0" err="1"/>
              <a:t>Төрийн</a:t>
            </a:r>
            <a:r>
              <a:rPr lang="ru-RU" dirty="0"/>
              <a:t> </a:t>
            </a:r>
            <a:r>
              <a:rPr lang="ru-RU" dirty="0" err="1"/>
              <a:t>өмчит</a:t>
            </a:r>
            <a:r>
              <a:rPr lang="ru-RU" dirty="0"/>
              <a:t> </a:t>
            </a:r>
            <a:r>
              <a:rPr lang="ru-RU" dirty="0" err="1"/>
              <a:t>компаниудын</a:t>
            </a:r>
            <a:r>
              <a:rPr lang="ru-RU" dirty="0"/>
              <a:t> ил </a:t>
            </a:r>
            <a:r>
              <a:rPr lang="ru-RU" dirty="0" err="1"/>
              <a:t>тод</a:t>
            </a:r>
            <a:r>
              <a:rPr lang="ru-RU" dirty="0"/>
              <a:t> </a:t>
            </a:r>
            <a:r>
              <a:rPr lang="ru-RU" dirty="0" err="1"/>
              <a:t>байдал</a:t>
            </a:r>
            <a:endParaRPr lang="ru-RU" dirty="0"/>
          </a:p>
          <a:p>
            <a:endParaRPr lang="en-US" dirty="0"/>
          </a:p>
        </p:txBody>
      </p:sp>
    </p:spTree>
    <p:extLst>
      <p:ext uri="{BB962C8B-B14F-4D97-AF65-F5344CB8AC3E}">
        <p14:creationId xmlns:p14="http://schemas.microsoft.com/office/powerpoint/2010/main" val="250125700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Орлогын ил тод байдлаас цааш...</a:t>
            </a:r>
            <a:endParaRPr lang="en-US" dirty="0"/>
          </a:p>
        </p:txBody>
      </p:sp>
      <p:grpSp>
        <p:nvGrpSpPr>
          <p:cNvPr id="3" name="Group 2"/>
          <p:cNvGrpSpPr/>
          <p:nvPr/>
        </p:nvGrpSpPr>
        <p:grpSpPr>
          <a:xfrm>
            <a:off x="467544" y="1484784"/>
            <a:ext cx="8382000" cy="4426528"/>
            <a:chOff x="545869" y="1701336"/>
            <a:chExt cx="8382000" cy="4426528"/>
          </a:xfrm>
        </p:grpSpPr>
        <p:sp>
          <p:nvSpPr>
            <p:cNvPr id="5" name="Pentagon 4"/>
            <p:cNvSpPr/>
            <p:nvPr/>
          </p:nvSpPr>
          <p:spPr>
            <a:xfrm>
              <a:off x="545869" y="3169918"/>
              <a:ext cx="1600200" cy="1066800"/>
            </a:xfrm>
            <a:prstGeom prst="homePlate">
              <a:avLst>
                <a:gd name="adj" fmla="val 2818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smtClean="0">
                  <a:solidFill>
                    <a:schemeClr val="tx2"/>
                  </a:solidFill>
                </a:rPr>
                <a:t>Олборлох шийдвэр гаргах</a:t>
              </a:r>
              <a:endParaRPr lang="en-US" b="1" dirty="0">
                <a:solidFill>
                  <a:schemeClr val="tx2"/>
                </a:solidFill>
              </a:endParaRPr>
            </a:p>
          </p:txBody>
        </p:sp>
        <p:sp>
          <p:nvSpPr>
            <p:cNvPr id="6" name="Chevron 5"/>
            <p:cNvSpPr/>
            <p:nvPr/>
          </p:nvSpPr>
          <p:spPr>
            <a:xfrm>
              <a:off x="1841270" y="3169918"/>
              <a:ext cx="1904999" cy="1066800"/>
            </a:xfrm>
            <a:prstGeom prst="chevron">
              <a:avLst>
                <a:gd name="adj" fmla="val 3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smtClean="0">
                  <a:solidFill>
                    <a:schemeClr val="tx2"/>
                  </a:solidFill>
                </a:rPr>
                <a:t>Сайн нөхцлөөр олборлох</a:t>
              </a:r>
              <a:endParaRPr lang="en-US" b="1" dirty="0">
                <a:solidFill>
                  <a:schemeClr val="tx2"/>
                </a:solidFill>
              </a:endParaRPr>
            </a:p>
          </p:txBody>
        </p:sp>
        <p:sp>
          <p:nvSpPr>
            <p:cNvPr id="7" name="Chevron 6"/>
            <p:cNvSpPr/>
            <p:nvPr/>
          </p:nvSpPr>
          <p:spPr>
            <a:xfrm>
              <a:off x="3441469" y="3169918"/>
              <a:ext cx="2209799" cy="1066800"/>
            </a:xfrm>
            <a:prstGeom prst="chevron">
              <a:avLst>
                <a:gd name="adj" fmla="val 3181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smtClean="0">
                  <a:solidFill>
                    <a:schemeClr val="bg1"/>
                  </a:solidFill>
                </a:rPr>
                <a:t>Орлогын ил тод байдлыг хангах</a:t>
              </a:r>
              <a:endParaRPr lang="en-US" b="1" dirty="0">
                <a:solidFill>
                  <a:schemeClr val="bg1"/>
                </a:solidFill>
              </a:endParaRPr>
            </a:p>
          </p:txBody>
        </p:sp>
        <p:sp>
          <p:nvSpPr>
            <p:cNvPr id="8" name="Chevron 7"/>
            <p:cNvSpPr/>
            <p:nvPr/>
          </p:nvSpPr>
          <p:spPr>
            <a:xfrm>
              <a:off x="5346469" y="3169918"/>
              <a:ext cx="1828800" cy="1066800"/>
            </a:xfrm>
            <a:prstGeom prst="chevron">
              <a:avLst>
                <a:gd name="adj" fmla="val 3000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smtClean="0">
                  <a:solidFill>
                    <a:schemeClr val="bg1"/>
                  </a:solidFill>
                </a:rPr>
                <a:t>Хувьсах орлогыг удирдах</a:t>
              </a:r>
              <a:endParaRPr lang="en-US" b="1" dirty="0">
                <a:solidFill>
                  <a:schemeClr val="bg1"/>
                </a:solidFill>
              </a:endParaRPr>
            </a:p>
          </p:txBody>
        </p:sp>
        <p:sp>
          <p:nvSpPr>
            <p:cNvPr id="9" name="Chevron 8"/>
            <p:cNvSpPr/>
            <p:nvPr/>
          </p:nvSpPr>
          <p:spPr>
            <a:xfrm>
              <a:off x="6794269" y="3169918"/>
              <a:ext cx="2133600" cy="1066800"/>
            </a:xfrm>
            <a:prstGeom prst="chevron">
              <a:avLst>
                <a:gd name="adj" fmla="val 31818"/>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b="1" dirty="0" smtClean="0">
                  <a:solidFill>
                    <a:schemeClr val="bg1"/>
                  </a:solidFill>
                </a:rPr>
                <a:t>Тогтвортой хөгжилд хөрөнгө оруулах</a:t>
              </a:r>
              <a:endParaRPr lang="en-US" b="1" dirty="0">
                <a:solidFill>
                  <a:schemeClr val="bg1"/>
                </a:solidFill>
              </a:endParaRPr>
            </a:p>
          </p:txBody>
        </p:sp>
        <p:sp>
          <p:nvSpPr>
            <p:cNvPr id="10" name="Snip Diagonal Corner Rectangle 9"/>
            <p:cNvSpPr/>
            <p:nvPr/>
          </p:nvSpPr>
          <p:spPr>
            <a:xfrm>
              <a:off x="631594" y="2420387"/>
              <a:ext cx="1428750" cy="457200"/>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n-MN" b="1" dirty="0"/>
                <a:t>Лиценз</a:t>
              </a:r>
              <a:endParaRPr lang="en-US" b="1" dirty="0"/>
            </a:p>
          </p:txBody>
        </p:sp>
        <p:sp>
          <p:nvSpPr>
            <p:cNvPr id="11" name="Snip Diagonal Corner Rectangle 10"/>
            <p:cNvSpPr/>
            <p:nvPr/>
          </p:nvSpPr>
          <p:spPr>
            <a:xfrm>
              <a:off x="2272492" y="4541517"/>
              <a:ext cx="1428750" cy="631767"/>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n-MN" b="1" dirty="0" smtClean="0"/>
                <a:t>Гэрээ</a:t>
              </a:r>
              <a:endParaRPr lang="en-US" b="1" dirty="0"/>
            </a:p>
          </p:txBody>
        </p:sp>
        <p:sp>
          <p:nvSpPr>
            <p:cNvPr id="12" name="Snip Diagonal Corner Rectangle 11"/>
            <p:cNvSpPr/>
            <p:nvPr/>
          </p:nvSpPr>
          <p:spPr>
            <a:xfrm>
              <a:off x="3658292" y="2387136"/>
              <a:ext cx="1428750" cy="457200"/>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n-MN" b="1" dirty="0" smtClean="0"/>
                <a:t>Төлбөр</a:t>
              </a:r>
              <a:endParaRPr lang="en-US" b="1" dirty="0"/>
            </a:p>
          </p:txBody>
        </p:sp>
        <p:sp>
          <p:nvSpPr>
            <p:cNvPr id="13" name="Snip Diagonal Corner Rectangle 12"/>
            <p:cNvSpPr/>
            <p:nvPr/>
          </p:nvSpPr>
          <p:spPr>
            <a:xfrm>
              <a:off x="5087042" y="4541518"/>
              <a:ext cx="1428750" cy="631767"/>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n-MN" b="1" dirty="0" smtClean="0"/>
                <a:t>Төсөв, сангууд</a:t>
              </a:r>
              <a:endParaRPr lang="en-US" b="1" dirty="0"/>
            </a:p>
          </p:txBody>
        </p:sp>
        <p:sp>
          <p:nvSpPr>
            <p:cNvPr id="14" name="Snip Diagonal Corner Rectangle 13"/>
            <p:cNvSpPr/>
            <p:nvPr/>
          </p:nvSpPr>
          <p:spPr>
            <a:xfrm>
              <a:off x="6597361" y="2261752"/>
              <a:ext cx="1428750" cy="707967"/>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n-MN" b="1" dirty="0" smtClean="0"/>
                <a:t>ХО-ын бодлого</a:t>
              </a:r>
              <a:endParaRPr lang="en-US" b="1" dirty="0"/>
            </a:p>
          </p:txBody>
        </p:sp>
        <p:sp>
          <p:nvSpPr>
            <p:cNvPr id="15" name="Flowchart: Alternate Process 14"/>
            <p:cNvSpPr/>
            <p:nvPr/>
          </p:nvSpPr>
          <p:spPr>
            <a:xfrm>
              <a:off x="3658292" y="1701336"/>
              <a:ext cx="1428750" cy="6858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n-MN" b="1" dirty="0" smtClean="0"/>
                <a:t>Суурь ОҮИТБС</a:t>
              </a:r>
              <a:endParaRPr lang="en-US" b="1" dirty="0"/>
            </a:p>
          </p:txBody>
        </p:sp>
        <p:sp>
          <p:nvSpPr>
            <p:cNvPr id="16" name="Flowchart: Alternate Process 15"/>
            <p:cNvSpPr/>
            <p:nvPr/>
          </p:nvSpPr>
          <p:spPr>
            <a:xfrm>
              <a:off x="1131050" y="5173285"/>
              <a:ext cx="1428750" cy="6858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n-MN" b="1" dirty="0" smtClean="0"/>
                <a:t>Нигери Аудит</a:t>
              </a:r>
              <a:endParaRPr lang="en-US" b="1" dirty="0"/>
            </a:p>
          </p:txBody>
        </p:sp>
        <p:sp>
          <p:nvSpPr>
            <p:cNvPr id="17" name="Flowchart: Alternate Process 16"/>
            <p:cNvSpPr/>
            <p:nvPr/>
          </p:nvSpPr>
          <p:spPr>
            <a:xfrm>
              <a:off x="2536246" y="5180904"/>
              <a:ext cx="1578553" cy="94696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n-MN" b="1" dirty="0" smtClean="0"/>
                <a:t>Либери Гэрээний ил тод байдал</a:t>
              </a:r>
              <a:endParaRPr lang="en-US" b="1" dirty="0"/>
            </a:p>
          </p:txBody>
        </p:sp>
        <p:sp>
          <p:nvSpPr>
            <p:cNvPr id="18" name="Flowchart: Alternate Process 17"/>
            <p:cNvSpPr/>
            <p:nvPr/>
          </p:nvSpPr>
          <p:spPr>
            <a:xfrm>
              <a:off x="4936892" y="5210692"/>
              <a:ext cx="2073507" cy="91717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n-MN" b="1" dirty="0" smtClean="0"/>
                <a:t>Гана Дүүргийн түвшинд орлогын ашиглалт</a:t>
              </a:r>
              <a:endParaRPr lang="en-US" b="1" dirty="0"/>
            </a:p>
          </p:txBody>
        </p:sp>
        <p:cxnSp>
          <p:nvCxnSpPr>
            <p:cNvPr id="21" name="Straight Connector 20"/>
            <p:cNvCxnSpPr>
              <a:stCxn id="10" idx="1"/>
            </p:cNvCxnSpPr>
            <p:nvPr/>
          </p:nvCxnSpPr>
          <p:spPr>
            <a:xfrm>
              <a:off x="1345969" y="2877587"/>
              <a:ext cx="1" cy="29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1" idx="3"/>
            </p:cNvCxnSpPr>
            <p:nvPr/>
          </p:nvCxnSpPr>
          <p:spPr>
            <a:xfrm>
              <a:off x="2793769" y="4222863"/>
              <a:ext cx="193098" cy="318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0"/>
              <a:endCxn id="12" idx="1"/>
            </p:cNvCxnSpPr>
            <p:nvPr/>
          </p:nvCxnSpPr>
          <p:spPr>
            <a:xfrm flipH="1" flipV="1">
              <a:off x="4372667" y="2844336"/>
              <a:ext cx="3990" cy="325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9" idx="0"/>
            </p:cNvCxnSpPr>
            <p:nvPr/>
          </p:nvCxnSpPr>
          <p:spPr>
            <a:xfrm flipH="1" flipV="1">
              <a:off x="7467600" y="2969719"/>
              <a:ext cx="223752" cy="200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3"/>
              <a:endCxn id="8" idx="2"/>
            </p:cNvCxnSpPr>
            <p:nvPr/>
          </p:nvCxnSpPr>
          <p:spPr>
            <a:xfrm flipV="1">
              <a:off x="5801417" y="4236718"/>
              <a:ext cx="299432" cy="3048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2"/>
          <a:stretch>
            <a:fillRect/>
          </a:stretch>
        </p:blipFill>
        <p:spPr>
          <a:xfrm>
            <a:off x="0" y="304800"/>
            <a:ext cx="9144000" cy="6233558"/>
          </a:xfrm>
          <a:prstGeom prst="rect">
            <a:avLst/>
          </a:prstGeom>
        </p:spPr>
      </p:pic>
    </p:spTree>
    <p:extLst>
      <p:ext uri="{BB962C8B-B14F-4D97-AF65-F5344CB8AC3E}">
        <p14:creationId xmlns:p14="http://schemas.microsoft.com/office/powerpoint/2010/main" val="134072520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sz="4000" b="1" dirty="0"/>
              <a:t>Шилдэг туршлага, </a:t>
            </a:r>
            <a:r>
              <a:rPr lang="mn-MN" sz="4000" b="1" dirty="0" smtClean="0"/>
              <a:t>стандарт</a:t>
            </a:r>
            <a:r>
              <a:rPr lang="mn-MN" sz="4000" dirty="0"/>
              <a:t> </a:t>
            </a:r>
            <a:r>
              <a:rPr lang="mn-MN" sz="4000" dirty="0" smtClean="0"/>
              <a:t>(ОҮИТБС)</a:t>
            </a:r>
            <a:endParaRPr lang="en-US" sz="4000" b="1" dirty="0"/>
          </a:p>
        </p:txBody>
      </p:sp>
      <p:sp>
        <p:nvSpPr>
          <p:cNvPr id="3" name="Content Placeholder 2"/>
          <p:cNvSpPr>
            <a:spLocks noGrp="1"/>
          </p:cNvSpPr>
          <p:nvPr>
            <p:ph idx="1"/>
          </p:nvPr>
        </p:nvSpPr>
        <p:spPr/>
        <p:txBody>
          <a:bodyPr/>
          <a:lstStyle/>
          <a:p>
            <a:pPr lvl="0"/>
            <a:r>
              <a:rPr lang="mn-MN" sz="2800" dirty="0" smtClean="0"/>
              <a:t>ЗГ, ТӨК хоёрын хоорондын санхүүгийн харилцааг зохицуулсан дүрэм, журмыг тайлбарлах</a:t>
            </a:r>
          </a:p>
          <a:p>
            <a:pPr lvl="1"/>
            <a:r>
              <a:rPr lang="mn-MN" sz="2400" dirty="0" smtClean="0"/>
              <a:t>Хөрөнгө шилжүүлэх, Хуваарилагдаагүй ашиг, Дахин хөрөнгө оруулалт, Гуравдагч талын санхүүжилт г.м.</a:t>
            </a:r>
            <a:endParaRPr lang="en-US" sz="2400" dirty="0"/>
          </a:p>
          <a:p>
            <a:pPr lvl="0"/>
            <a:r>
              <a:rPr lang="mn-MN" sz="2800" dirty="0" smtClean="0"/>
              <a:t>Үндсэн бус үйл ажиллагаа</a:t>
            </a:r>
          </a:p>
          <a:p>
            <a:pPr lvl="1"/>
            <a:r>
              <a:rPr lang="mn-MN" sz="2400" dirty="0" smtClean="0"/>
              <a:t>Дэд бүтэц, нийгмийн үйлчилгээ, татаас, өр зээлийн үйлчилгээ </a:t>
            </a:r>
          </a:p>
          <a:p>
            <a:pPr lvl="1"/>
            <a:r>
              <a:rPr lang="mn-MN" sz="2400" dirty="0" smtClean="0"/>
              <a:t>ТӨК-ийн салбар, хамтрасан компанийг хамруулах</a:t>
            </a:r>
            <a:endParaRPr lang="en-US" sz="2400" dirty="0"/>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45</a:t>
            </a:fld>
            <a:endParaRPr lang="en-US"/>
          </a:p>
        </p:txBody>
      </p:sp>
    </p:spTree>
    <p:extLst>
      <p:ext uri="{BB962C8B-B14F-4D97-AF65-F5344CB8AC3E}">
        <p14:creationId xmlns:p14="http://schemas.microsoft.com/office/powerpoint/2010/main" val="25549606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b="1" dirty="0"/>
              <a:t>Шилдэг туршлага, стандарт: </a:t>
            </a:r>
            <a:r>
              <a:rPr lang="mn-MN" b="1" dirty="0" smtClean="0"/>
              <a:t>(ОҮИТБС)</a:t>
            </a:r>
            <a:endParaRPr lang="en-US" b="1" dirty="0"/>
          </a:p>
        </p:txBody>
      </p:sp>
      <p:sp>
        <p:nvSpPr>
          <p:cNvPr id="3" name="Content Placeholder 2"/>
          <p:cNvSpPr>
            <a:spLocks noGrp="1"/>
          </p:cNvSpPr>
          <p:nvPr>
            <p:ph idx="1"/>
          </p:nvPr>
        </p:nvSpPr>
        <p:spPr/>
        <p:txBody>
          <a:bodyPr/>
          <a:lstStyle/>
          <a:p>
            <a:pPr lvl="0"/>
            <a:r>
              <a:rPr lang="mn-MN" dirty="0"/>
              <a:t>Олборлох компани дахь ТӨК-ийн болон </a:t>
            </a:r>
            <a:r>
              <a:rPr lang="mn-MN" dirty="0" smtClean="0"/>
              <a:t>ЗГ-ын, түүнчлэн охин ба салбар компанийн </a:t>
            </a:r>
            <a:r>
              <a:rPr lang="mn-MN" dirty="0"/>
              <a:t>хувь эзэмшил, үүнд орсон </a:t>
            </a:r>
            <a:r>
              <a:rPr lang="mn-MN" dirty="0" smtClean="0"/>
              <a:t>өөрчлөлт</a:t>
            </a:r>
          </a:p>
          <a:p>
            <a:pPr lvl="1"/>
            <a:r>
              <a:rPr lang="mn-MN" dirty="0" smtClean="0"/>
              <a:t>Өөрчлөлт орсон бол Шилжүүлгийн нөхцөл, үнэлгээ, орлого</a:t>
            </a:r>
          </a:p>
          <a:p>
            <a:r>
              <a:rPr lang="mn-MN" dirty="0" smtClean="0"/>
              <a:t>Салбарын компанид өгсөн зээл, зээлийн баталгааны талаах мэдээлэл зэргийг </a:t>
            </a:r>
            <a:r>
              <a:rPr lang="mn-MN" b="1" dirty="0" smtClean="0"/>
              <a:t>ОҮИТБС-ын тайланд тусгах ёстой</a:t>
            </a:r>
            <a:r>
              <a:rPr lang="mn-MN" dirty="0" smtClean="0"/>
              <a:t>.</a:t>
            </a:r>
            <a:endParaRPr lang="en-US" dirty="0"/>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46</a:t>
            </a:fld>
            <a:endParaRPr lang="en-US"/>
          </a:p>
        </p:txBody>
      </p:sp>
    </p:spTree>
    <p:extLst>
      <p:ext uri="{BB962C8B-B14F-4D97-AF65-F5344CB8AC3E}">
        <p14:creationId xmlns:p14="http://schemas.microsoft.com/office/powerpoint/2010/main" val="142744250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Шилдэг туршлага, </a:t>
            </a:r>
            <a:r>
              <a:rPr lang="mn-MN" dirty="0" smtClean="0"/>
              <a:t>стандарт (ОУВС)</a:t>
            </a:r>
            <a:endParaRPr lang="en-US" dirty="0"/>
          </a:p>
        </p:txBody>
      </p:sp>
      <p:sp>
        <p:nvSpPr>
          <p:cNvPr id="3" name="Content Placeholder 2"/>
          <p:cNvSpPr>
            <a:spLocks noGrp="1"/>
          </p:cNvSpPr>
          <p:nvPr>
            <p:ph idx="1"/>
          </p:nvPr>
        </p:nvSpPr>
        <p:spPr/>
        <p:txBody>
          <a:bodyPr>
            <a:normAutofit lnSpcReduction="10000"/>
          </a:bodyPr>
          <a:lstStyle/>
          <a:p>
            <a:r>
              <a:rPr lang="mn-MN" sz="2800" dirty="0" smtClean="0"/>
              <a:t>ОУВС-ийн </a:t>
            </a:r>
            <a:r>
              <a:rPr lang="mn-MN" sz="2800" dirty="0"/>
              <a:t>Удирдамжинд </a:t>
            </a:r>
          </a:p>
          <a:p>
            <a:pPr lvl="1"/>
            <a:r>
              <a:rPr lang="en-US" sz="2400" dirty="0"/>
              <a:t>“</a:t>
            </a:r>
            <a:r>
              <a:rPr lang="mn-MN" sz="2400" dirty="0"/>
              <a:t>баялгийн үндэсний компанийн өмчлөлийн бүтэц, салбарын болон сангийн яамнаас </a:t>
            </a:r>
            <a:r>
              <a:rPr lang="mn-MN" sz="2400" dirty="0" smtClean="0"/>
              <a:t>ялгаатай </a:t>
            </a:r>
            <a:r>
              <a:rPr lang="mn-MN" sz="2400" dirty="0"/>
              <a:t>түүний гүйцэтгэх төсвийн шинжтэй үүргийг тодорхой заах</a:t>
            </a:r>
          </a:p>
          <a:p>
            <a:pPr lvl="1"/>
            <a:r>
              <a:rPr lang="mn-MN" sz="2400" dirty="0"/>
              <a:t>Арилжааны </a:t>
            </a:r>
            <a:r>
              <a:rPr lang="en-US" sz="2400" dirty="0" smtClean="0"/>
              <a:t>(</a:t>
            </a:r>
            <a:r>
              <a:rPr lang="en-US" sz="2400" dirty="0" err="1" smtClean="0"/>
              <a:t>бизнесийн</a:t>
            </a:r>
            <a:r>
              <a:rPr lang="en-US" sz="2400" dirty="0" smtClean="0"/>
              <a:t>) </a:t>
            </a:r>
            <a:r>
              <a:rPr lang="mn-MN" sz="2400" dirty="0" smtClean="0"/>
              <a:t>үүргийг </a:t>
            </a:r>
            <a:r>
              <a:rPr lang="mn-MN" sz="2400" dirty="0"/>
              <a:t>бодлого боловсруулах, зохицуулах, нийгмийн шинжтэй үүргээс тусгайлан </a:t>
            </a:r>
            <a:r>
              <a:rPr lang="mn-MN" sz="2400" dirty="0" smtClean="0"/>
              <a:t>заагласан байх</a:t>
            </a:r>
          </a:p>
          <a:p>
            <a:pPr lvl="1"/>
            <a:r>
              <a:rPr lang="mn-MN" sz="2400" dirty="0" smtClean="0"/>
              <a:t>Төрийн </a:t>
            </a:r>
            <a:r>
              <a:rPr lang="mn-MN" sz="2400" dirty="0"/>
              <a:t>албан хаагчийн оролцоо, удирдах зөвлөлийн </a:t>
            </a:r>
            <a:r>
              <a:rPr lang="mn-MN" sz="2400" dirty="0" smtClean="0"/>
              <a:t>бүтэц, </a:t>
            </a:r>
            <a:r>
              <a:rPr lang="mn-MN" sz="2400" dirty="0"/>
              <a:t>түүний дотор охин ба салбар </a:t>
            </a:r>
            <a:r>
              <a:rPr lang="mn-MN" sz="2400" dirty="0" smtClean="0"/>
              <a:t>компаниудын тухай мэдээлэл</a:t>
            </a:r>
          </a:p>
          <a:p>
            <a:pPr lvl="1"/>
            <a:r>
              <a:rPr lang="mn-MN" sz="2400" dirty="0" smtClean="0"/>
              <a:t>Аудитын </a:t>
            </a:r>
            <a:r>
              <a:rPr lang="mn-MN" sz="2400" dirty="0"/>
              <a:t>журмын талаарх мэдээллийг ил болгох </a:t>
            </a:r>
            <a:r>
              <a:rPr lang="mn-MN" sz="2400" dirty="0" smtClean="0"/>
              <a:t>шаардлагатай гэж заажээ</a:t>
            </a:r>
          </a:p>
          <a:p>
            <a:pPr marL="0" indent="0">
              <a:buNone/>
            </a:pP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47</a:t>
            </a:fld>
            <a:endParaRPr lang="en-US"/>
          </a:p>
        </p:txBody>
      </p:sp>
    </p:spTree>
    <p:extLst>
      <p:ext uri="{BB962C8B-B14F-4D97-AF65-F5344CB8AC3E}">
        <p14:creationId xmlns:p14="http://schemas.microsoft.com/office/powerpoint/2010/main" val="254233194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Шилдэг туршлага, </a:t>
            </a:r>
            <a:r>
              <a:rPr lang="mn-MN" dirty="0" smtClean="0"/>
              <a:t>стандарт (ЭЗХАХБ)</a:t>
            </a:r>
            <a:endParaRPr lang="en-US" dirty="0"/>
          </a:p>
        </p:txBody>
      </p:sp>
      <p:sp>
        <p:nvSpPr>
          <p:cNvPr id="3" name="Content Placeholder 2"/>
          <p:cNvSpPr>
            <a:spLocks noGrp="1"/>
          </p:cNvSpPr>
          <p:nvPr>
            <p:ph idx="1"/>
          </p:nvPr>
        </p:nvSpPr>
        <p:spPr/>
        <p:txBody>
          <a:bodyPr/>
          <a:lstStyle/>
          <a:p>
            <a:r>
              <a:rPr lang="mn-MN" dirty="0"/>
              <a:t>ЭЗХАХБ </a:t>
            </a:r>
            <a:r>
              <a:rPr lang="en-US" dirty="0"/>
              <a:t>(OECD)</a:t>
            </a:r>
            <a:r>
              <a:rPr lang="mn-MN" dirty="0"/>
              <a:t>-ын компанийн засаглалын зарчимд: </a:t>
            </a:r>
            <a:endParaRPr lang="mn-MN" dirty="0" smtClean="0"/>
          </a:p>
          <a:p>
            <a:pPr lvl="1"/>
            <a:r>
              <a:rPr lang="mn-MN" dirty="0" smtClean="0"/>
              <a:t>Аудитыг жил бүр хараат бус, зохих түвшний аудитор хийх</a:t>
            </a:r>
          </a:p>
          <a:p>
            <a:pPr lvl="2"/>
            <a:r>
              <a:rPr lang="mn-MN" dirty="0" smtClean="0"/>
              <a:t>Санхүүгийн тайлан нь компанийн санхүүгийн байдал, гүйцэтгэлийн талаарх мэдээллийн талаар </a:t>
            </a:r>
            <a:r>
              <a:rPr lang="mn-MN" dirty="0"/>
              <a:t>хөндлөнгийн, бодитой баталгааг </a:t>
            </a:r>
            <a:r>
              <a:rPr lang="mn-MN" dirty="0" smtClean="0"/>
              <a:t>удирдах зөвлөл, хувь нийлүүлэгчдэд гаргаж өгөх ёстой гэж заажээ</a:t>
            </a:r>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48</a:t>
            </a:fld>
            <a:endParaRPr lang="en-US"/>
          </a:p>
        </p:txBody>
      </p:sp>
    </p:spTree>
    <p:extLst>
      <p:ext uri="{BB962C8B-B14F-4D97-AF65-F5344CB8AC3E}">
        <p14:creationId xmlns:p14="http://schemas.microsoft.com/office/powerpoint/2010/main" val="32017423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3200" b="1" dirty="0" smtClean="0"/>
              <a:t>Дэлхийн банкны Үндэсний газрын тосны компанийн гүйцэтгэлийг үнэлэх аргачлал</a:t>
            </a:r>
            <a:endParaRPr lang="en-US" sz="3200" b="1" dirty="0"/>
          </a:p>
        </p:txBody>
      </p:sp>
      <p:sp>
        <p:nvSpPr>
          <p:cNvPr id="3" name="Content Placeholder 2"/>
          <p:cNvSpPr>
            <a:spLocks noGrp="1"/>
          </p:cNvSpPr>
          <p:nvPr>
            <p:ph idx="1"/>
          </p:nvPr>
        </p:nvSpPr>
        <p:spPr/>
        <p:txBody>
          <a:bodyPr/>
          <a:lstStyle/>
          <a:p>
            <a:r>
              <a:rPr lang="mn-MN" sz="2800" dirty="0" smtClean="0"/>
              <a:t>ҮГТК-ний санхүү, үйл ажиллагааны гүйцэтгэл, үндэсний зорилтуудыг дэмжиж буй байдалд үнэлгээ өгөх үзүүлэлтүүд</a:t>
            </a:r>
          </a:p>
          <a:p>
            <a:pPr lvl="1"/>
            <a:r>
              <a:rPr lang="mn-MN" sz="2400" dirty="0" smtClean="0"/>
              <a:t>Ашигт ажиллагаа, үйлдвэрлэлийн тогтвортой байдал, нөөцийг нөхөж буй түвшин, боловсруулах шатны хөрөнгө оруулалт, технологийн түвшин, олон улсад өрсөлдөх чадвар г.м. үзүүлэлтүүд</a:t>
            </a:r>
          </a:p>
          <a:p>
            <a:pPr lvl="1"/>
            <a:r>
              <a:rPr lang="mn-MN" sz="2400" dirty="0" smtClean="0"/>
              <a:t>ЗГ-ын тавьсан үйлдвэрлэлийн зорилтыг биелүүлж байгаа байдал, эдийн засагт оруулж буй хувь нэмэр, дотоод агууламжийн түвшин</a:t>
            </a:r>
            <a:endParaRPr lang="en-US" sz="2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49</a:t>
            </a:fld>
            <a:endParaRPr lang="en-US" dirty="0"/>
          </a:p>
        </p:txBody>
      </p:sp>
    </p:spTree>
    <p:extLst>
      <p:ext uri="{BB962C8B-B14F-4D97-AF65-F5344CB8AC3E}">
        <p14:creationId xmlns:p14="http://schemas.microsoft.com/office/powerpoint/2010/main" val="14049590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err="1" smtClean="0"/>
              <a:t>Дотооддоо</a:t>
            </a:r>
            <a:r>
              <a:rPr lang="en-US" sz="2900" dirty="0" smtClean="0"/>
              <a:t> </a:t>
            </a:r>
            <a:r>
              <a:rPr lang="en-US" sz="2900" dirty="0" err="1" smtClean="0"/>
              <a:t>ноёрхдог</a:t>
            </a:r>
            <a:r>
              <a:rPr lang="en-US" sz="2900" dirty="0" smtClean="0"/>
              <a:t>, </a:t>
            </a:r>
            <a:r>
              <a:rPr lang="en-US" sz="2900" dirty="0" err="1" smtClean="0"/>
              <a:t>гадаадад</a:t>
            </a:r>
            <a:r>
              <a:rPr lang="en-US" sz="2900" dirty="0" smtClean="0"/>
              <a:t> </a:t>
            </a:r>
            <a:r>
              <a:rPr lang="en-US" sz="2900" dirty="0" err="1" smtClean="0"/>
              <a:t>үйл</a:t>
            </a:r>
            <a:r>
              <a:rPr lang="en-US" sz="2900" dirty="0" smtClean="0"/>
              <a:t> </a:t>
            </a:r>
            <a:r>
              <a:rPr lang="en-US" sz="2900" dirty="0" err="1" smtClean="0"/>
              <a:t>ажиллагаагаа</a:t>
            </a:r>
            <a:r>
              <a:rPr lang="en-US" sz="2900" dirty="0" smtClean="0"/>
              <a:t> </a:t>
            </a:r>
            <a:r>
              <a:rPr lang="en-US" sz="2900" dirty="0" err="1" smtClean="0"/>
              <a:t>тэлж</a:t>
            </a:r>
            <a:r>
              <a:rPr lang="en-US" sz="2900" dirty="0" smtClean="0"/>
              <a:t> </a:t>
            </a:r>
            <a:r>
              <a:rPr lang="en-US" sz="2900" dirty="0" err="1" smtClean="0"/>
              <a:t>буй</a:t>
            </a:r>
            <a:endParaRPr lang="en-US" sz="2900" dirty="0"/>
          </a:p>
        </p:txBody>
      </p:sp>
      <p:pic>
        <p:nvPicPr>
          <p:cNvPr id="1026" name="Picture 2" descr="http://www.logostage.com/logos/petron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863" y="1298666"/>
            <a:ext cx="2563091" cy="1063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tronas-overseas-invest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273" y="2689412"/>
            <a:ext cx="4168272" cy="28238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1.bigcommerce.com/server4200/h98e3jtz/products/108/images/229/Saudi_Aramco_Onshore_and_Offshore_Fields_pw__13189.1349446295.1280.12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727" y="2459710"/>
            <a:ext cx="3255818" cy="30748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jonesloflin.com/storage/blog-pics/Saudi%20Aramco%20Logo.jpg?__SQUARESPACE_CACHEVERSION=13671544276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7856" y="1266325"/>
            <a:ext cx="2165561" cy="82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96951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2800" b="1" dirty="0" smtClean="0"/>
              <a:t>Чатхам Хауз-ын Үндэсний газрын тосны салбарын сайн засаглалын тухай баримт бичиг</a:t>
            </a:r>
            <a:endParaRPr lang="en-US" sz="2800" b="1" dirty="0"/>
          </a:p>
        </p:txBody>
      </p:sp>
      <p:sp>
        <p:nvSpPr>
          <p:cNvPr id="3" name="Content Placeholder 2"/>
          <p:cNvSpPr>
            <a:spLocks noGrp="1"/>
          </p:cNvSpPr>
          <p:nvPr>
            <p:ph idx="1"/>
          </p:nvPr>
        </p:nvSpPr>
        <p:spPr/>
        <p:txBody>
          <a:bodyPr/>
          <a:lstStyle/>
          <a:p>
            <a:r>
              <a:rPr lang="en-US" sz="2800" i="1" dirty="0" smtClean="0"/>
              <a:t>Chatham </a:t>
            </a:r>
            <a:r>
              <a:rPr lang="en-US" sz="2800" i="1" dirty="0"/>
              <a:t>House </a:t>
            </a:r>
            <a:r>
              <a:rPr lang="en-US" sz="2800" i="1" dirty="0" smtClean="0"/>
              <a:t>Document</a:t>
            </a:r>
            <a:r>
              <a:rPr lang="mn-MN" sz="2800" i="1" dirty="0" smtClean="0"/>
              <a:t> нь тухайн улсын газрын тосны салбарын засаглалыг үнэлэх ерөнхий хүрээ</a:t>
            </a:r>
          </a:p>
          <a:p>
            <a:r>
              <a:rPr lang="mn-MN" sz="2800" dirty="0" smtClean="0"/>
              <a:t>Засаглалын </a:t>
            </a:r>
            <a:r>
              <a:rPr lang="en-US" sz="2800" dirty="0" smtClean="0"/>
              <a:t>40 </a:t>
            </a:r>
            <a:r>
              <a:rPr lang="mn-MN" sz="2800" dirty="0" smtClean="0"/>
              <a:t>хэмжүүр, үүнд зорилго, үүрэг хариуцлагын тодорхой байдал, ирээдүй хойч үед ашигтай хэлбэрээр тогтвортой хөгжлийг хангах байдал, үүргээ биелүүлэх чадавхи, шийдвэр, гүйцэтгэлтэй холбоотойгоор хариуцлага хүлээх байдал, ил тод ба мэдээллийн үнэн зөв байдал </a:t>
            </a:r>
          </a:p>
          <a:p>
            <a:r>
              <a:rPr lang="en-US" sz="2400" dirty="0">
                <a:hlinkClick r:id="rId2"/>
              </a:rPr>
              <a:t>http://www.chathamhouse.org</a:t>
            </a:r>
            <a:r>
              <a:rPr lang="en-US" sz="2400" dirty="0" smtClean="0">
                <a:hlinkClick r:id="rId2"/>
              </a:rPr>
              <a:t>/</a:t>
            </a:r>
            <a:endParaRPr lang="mn-MN" sz="2400" dirty="0" smtClean="0"/>
          </a:p>
          <a:p>
            <a:pPr marL="0" indent="0">
              <a:buNone/>
            </a:pPr>
            <a:endParaRPr lang="en-US" sz="2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ADBD051-4AA5-404C-ACDA-B737CE20976A}" type="slidenum">
              <a:rPr lang="en-US" smtClean="0"/>
              <a:pPr>
                <a:defRPr/>
              </a:pPr>
              <a:t>50</a:t>
            </a:fld>
            <a:endParaRPr lang="en-US"/>
          </a:p>
        </p:txBody>
      </p:sp>
    </p:spTree>
    <p:extLst>
      <p:ext uri="{BB962C8B-B14F-4D97-AF65-F5344CB8AC3E}">
        <p14:creationId xmlns:p14="http://schemas.microsoft.com/office/powerpoint/2010/main" val="33693994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ББЗХ-</a:t>
            </a:r>
            <a:r>
              <a:rPr lang="en-US" dirty="0" err="1" smtClean="0"/>
              <a:t>ийн</a:t>
            </a:r>
            <a:r>
              <a:rPr lang="en-US" dirty="0" smtClean="0"/>
              <a:t> </a:t>
            </a:r>
            <a:r>
              <a:rPr lang="en-US" dirty="0" err="1" smtClean="0"/>
              <a:t>Эрдэнэс</a:t>
            </a:r>
            <a:r>
              <a:rPr lang="en-US" dirty="0" smtClean="0"/>
              <a:t> </a:t>
            </a:r>
            <a:r>
              <a:rPr lang="en-US" dirty="0" err="1" smtClean="0"/>
              <a:t>Монгол-д</a:t>
            </a:r>
            <a:r>
              <a:rPr lang="en-US" dirty="0" smtClean="0"/>
              <a:t> </a:t>
            </a:r>
            <a:r>
              <a:rPr lang="en-US" dirty="0" err="1" smtClean="0"/>
              <a:t>өгөх</a:t>
            </a:r>
            <a:r>
              <a:rPr lang="en-US" dirty="0" smtClean="0"/>
              <a:t> </a:t>
            </a:r>
            <a:r>
              <a:rPr lang="en-US" dirty="0" err="1" smtClean="0"/>
              <a:t>зөвлөмж</a:t>
            </a:r>
            <a:endParaRPr lang="en-US" dirty="0"/>
          </a:p>
        </p:txBody>
      </p:sp>
      <p:sp>
        <p:nvSpPr>
          <p:cNvPr id="3" name="Content Placeholder 2"/>
          <p:cNvSpPr>
            <a:spLocks noGrp="1"/>
          </p:cNvSpPr>
          <p:nvPr>
            <p:ph idx="1"/>
          </p:nvPr>
        </p:nvSpPr>
        <p:spPr/>
        <p:txBody>
          <a:bodyPr>
            <a:normAutofit fontScale="92500" lnSpcReduction="20000"/>
          </a:bodyPr>
          <a:lstStyle/>
          <a:p>
            <a:r>
              <a:rPr lang="mn-MN" b="1" dirty="0"/>
              <a:t>Санхүүгийн тайланг нийтэлж, мэдээлэх </a:t>
            </a:r>
            <a:r>
              <a:rPr lang="en-US" dirty="0"/>
              <a:t>(БЗИ 37)</a:t>
            </a:r>
            <a:r>
              <a:rPr lang="en-US" dirty="0"/>
              <a:t> </a:t>
            </a:r>
            <a:endParaRPr lang="en-US" dirty="0" smtClean="0"/>
          </a:p>
          <a:p>
            <a:r>
              <a:rPr lang="mn-MN" b="1" dirty="0"/>
              <a:t>Улсын төсвийн баримт бичигт Эрдэнэс Монгол компанийн санхүүгийн мэдээллийг оруулах </a:t>
            </a:r>
            <a:r>
              <a:rPr lang="en-US" dirty="0"/>
              <a:t>(</a:t>
            </a:r>
            <a:r>
              <a:rPr lang="mn-MN" dirty="0"/>
              <a:t>БЗИ</a:t>
            </a:r>
            <a:r>
              <a:rPr lang="en-US" dirty="0"/>
              <a:t> 23)</a:t>
            </a:r>
            <a:r>
              <a:rPr lang="en-US" dirty="0"/>
              <a:t> </a:t>
            </a:r>
            <a:endParaRPr lang="en-US" dirty="0" smtClean="0"/>
          </a:p>
          <a:p>
            <a:r>
              <a:rPr lang="mn-MN" b="1" dirty="0"/>
              <a:t>Эрдэнэс Монгол компанийн санхүүгийн тайланд аудит хийх </a:t>
            </a:r>
            <a:r>
              <a:rPr lang="en-US" dirty="0"/>
              <a:t>(</a:t>
            </a:r>
            <a:r>
              <a:rPr lang="mn-MN" dirty="0"/>
              <a:t>БЗИ</a:t>
            </a:r>
            <a:r>
              <a:rPr lang="en-US" dirty="0"/>
              <a:t> 43)</a:t>
            </a:r>
            <a:r>
              <a:rPr lang="en-US" dirty="0"/>
              <a:t> </a:t>
            </a:r>
            <a:endParaRPr lang="en-US" dirty="0" smtClean="0"/>
          </a:p>
          <a:p>
            <a:r>
              <a:rPr lang="mn-MN" b="1" dirty="0"/>
              <a:t>Эрдэнэс Монгол компанийн байгуулсан гэрээ хэлцлийг нийтлэх </a:t>
            </a:r>
            <a:r>
              <a:rPr lang="en-US" dirty="0"/>
              <a:t>(</a:t>
            </a:r>
            <a:r>
              <a:rPr lang="mn-MN" dirty="0"/>
              <a:t>БЗИ</a:t>
            </a:r>
            <a:r>
              <a:rPr lang="en-US" dirty="0"/>
              <a:t> 7 </a:t>
            </a:r>
            <a:r>
              <a:rPr lang="mn-MN" dirty="0"/>
              <a:t>болон ОҮИТБС</a:t>
            </a:r>
            <a:r>
              <a:rPr lang="en-US" dirty="0"/>
              <a:t> 3.12</a:t>
            </a:r>
            <a:r>
              <a:rPr lang="en-US" dirty="0" smtClean="0"/>
              <a:t>)</a:t>
            </a:r>
          </a:p>
          <a:p>
            <a:r>
              <a:rPr lang="mn-MN" b="1" dirty="0"/>
              <a:t>Тус компанийн гүйцэтгэлийн сайн хөшүүргийг бий болгох</a:t>
            </a:r>
            <a:r>
              <a:rPr lang="en-US" dirty="0"/>
              <a:t> </a:t>
            </a:r>
            <a:r>
              <a:rPr lang="en-US" dirty="0" smtClean="0"/>
              <a:t> </a:t>
            </a:r>
            <a:endParaRPr lang="en-US" dirty="0"/>
          </a:p>
        </p:txBody>
      </p:sp>
    </p:spTree>
    <p:extLst>
      <p:ext uri="{BB962C8B-B14F-4D97-AF65-F5344CB8AC3E}">
        <p14:creationId xmlns:p14="http://schemas.microsoft.com/office/powerpoint/2010/main" val="318134955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1143000"/>
          </a:xfrm>
        </p:spPr>
        <p:txBody>
          <a:bodyPr/>
          <a:lstStyle/>
          <a:p>
            <a:pPr algn="ctr"/>
            <a:r>
              <a:rPr lang="en-US" dirty="0" err="1" smtClean="0"/>
              <a:t>Баярлалаа</a:t>
            </a:r>
            <a:r>
              <a:rPr lang="en-US" dirty="0" smtClean="0"/>
              <a:t>!</a:t>
            </a:r>
            <a:endParaRPr lang="en-US" dirty="0"/>
          </a:p>
        </p:txBody>
      </p:sp>
      <p:sp>
        <p:nvSpPr>
          <p:cNvPr id="3" name="Content Placeholder 2"/>
          <p:cNvSpPr>
            <a:spLocks noGrp="1"/>
          </p:cNvSpPr>
          <p:nvPr>
            <p:ph idx="1"/>
          </p:nvPr>
        </p:nvSpPr>
        <p:spPr>
          <a:xfrm>
            <a:off x="467544" y="2924944"/>
            <a:ext cx="8229600" cy="964703"/>
          </a:xfrm>
        </p:spPr>
        <p:txBody>
          <a:bodyPr/>
          <a:lstStyle/>
          <a:p>
            <a:pPr marL="0" indent="0" algn="ctr">
              <a:buNone/>
            </a:pPr>
            <a:r>
              <a:rPr lang="en-US" b="1" dirty="0" err="1" smtClean="0"/>
              <a:t>Асуулт</a:t>
            </a:r>
            <a:r>
              <a:rPr lang="en-US" b="1" dirty="0" smtClean="0"/>
              <a:t>?</a:t>
            </a:r>
          </a:p>
        </p:txBody>
      </p:sp>
    </p:spTree>
    <p:extLst>
      <p:ext uri="{BB962C8B-B14F-4D97-AF65-F5344CB8AC3E}">
        <p14:creationId xmlns:p14="http://schemas.microsoft.com/office/powerpoint/2010/main" val="2782888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err="1" smtClean="0"/>
              <a:t>Үндсэн</a:t>
            </a:r>
            <a:r>
              <a:rPr lang="en-US" sz="2500" dirty="0" smtClean="0"/>
              <a:t> </a:t>
            </a:r>
            <a:r>
              <a:rPr lang="en-US" sz="2500" dirty="0" err="1" smtClean="0"/>
              <a:t>зарчим</a:t>
            </a:r>
            <a:r>
              <a:rPr lang="en-US" sz="2500" dirty="0" smtClean="0"/>
              <a:t>: </a:t>
            </a:r>
            <a:r>
              <a:rPr lang="en-US" sz="2500" i="1" dirty="0" err="1" smtClean="0"/>
              <a:t>Чатхам</a:t>
            </a:r>
            <a:r>
              <a:rPr lang="en-US" sz="2500" i="1" dirty="0" smtClean="0"/>
              <a:t> </a:t>
            </a:r>
            <a:r>
              <a:rPr lang="en-US" sz="2500" i="1" dirty="0" err="1" smtClean="0"/>
              <a:t>хаузын</a:t>
            </a:r>
            <a:r>
              <a:rPr lang="en-US" sz="2500" i="1" dirty="0" smtClean="0"/>
              <a:t> </a:t>
            </a:r>
            <a:r>
              <a:rPr lang="en-US" sz="2500" i="1" dirty="0" err="1" smtClean="0"/>
              <a:t>зарчим</a:t>
            </a:r>
            <a:endParaRPr lang="en-US" sz="2500" i="1" dirty="0"/>
          </a:p>
        </p:txBody>
      </p:sp>
      <p:graphicFrame>
        <p:nvGraphicFramePr>
          <p:cNvPr id="4" name="Group 131"/>
          <p:cNvGraphicFramePr>
            <a:graphicFrameLocks/>
          </p:cNvGraphicFramePr>
          <p:nvPr>
            <p:extLst>
              <p:ext uri="{D42A27DB-BD31-4B8C-83A1-F6EECF244321}">
                <p14:modId xmlns:p14="http://schemas.microsoft.com/office/powerpoint/2010/main" val="3776230824"/>
              </p:ext>
            </p:extLst>
          </p:nvPr>
        </p:nvGraphicFramePr>
        <p:xfrm>
          <a:off x="900546" y="1613648"/>
          <a:ext cx="7273636" cy="3563474"/>
        </p:xfrm>
        <a:graphic>
          <a:graphicData uri="http://schemas.openxmlformats.org/drawingml/2006/table">
            <a:tbl>
              <a:tblPr/>
              <a:tblGrid>
                <a:gridCol w="762000"/>
                <a:gridCol w="6511636"/>
              </a:tblGrid>
              <a:tr h="712975">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r>
                        <a:rPr kumimoji="0" lang="en-US" sz="1800" b="0" i="0" u="none" strike="noStrike" cap="none" normalizeH="0" baseline="0" dirty="0">
                          <a:ln>
                            <a:noFill/>
                          </a:ln>
                          <a:solidFill>
                            <a:srgbClr val="006699"/>
                          </a:solidFill>
                          <a:effectLst/>
                          <a:latin typeface="Arial" charset="0"/>
                          <a:ea typeface="ＭＳ Ｐゴシック" charset="0"/>
                        </a:rPr>
                        <a:t>1</a:t>
                      </a:r>
                    </a:p>
                  </a:txBody>
                  <a:tcPr marL="83127" marR="83127" marT="40341" marB="403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r>
                        <a:rPr kumimoji="0" lang="en-US" sz="1800" b="0" i="0" u="none" strike="noStrike" cap="none" normalizeH="0" baseline="0" dirty="0" err="1" smtClean="0">
                          <a:ln>
                            <a:noFill/>
                          </a:ln>
                          <a:solidFill>
                            <a:srgbClr val="006699"/>
                          </a:solidFill>
                          <a:effectLst/>
                          <a:latin typeface="Arial" charset="0"/>
                          <a:ea typeface="ＭＳ Ｐゴシック" charset="0"/>
                        </a:rPr>
                        <a:t>Зорилго</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үүрэг</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хариуцлага</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тодорхой</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байх</a:t>
                      </a:r>
                      <a:endParaRPr kumimoji="0" lang="en-US" sz="1800" b="0" i="0" u="none" strike="noStrike" cap="none" normalizeH="0" baseline="0" dirty="0">
                        <a:ln>
                          <a:noFill/>
                        </a:ln>
                        <a:solidFill>
                          <a:srgbClr val="006699"/>
                        </a:solidFill>
                        <a:effectLst/>
                        <a:latin typeface="Arial" charset="0"/>
                        <a:ea typeface="ＭＳ Ｐゴシック" charset="0"/>
                      </a:endParaRPr>
                    </a:p>
                  </a:txBody>
                  <a:tcPr marL="83127" marR="83127" marT="40341" marB="403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r>
              <a:tr h="712975">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r>
                        <a:rPr kumimoji="0" lang="en-US" sz="1800" b="0" i="0" u="none" strike="noStrike" cap="none" normalizeH="0" baseline="0">
                          <a:ln>
                            <a:noFill/>
                          </a:ln>
                          <a:solidFill>
                            <a:srgbClr val="006699"/>
                          </a:solidFill>
                          <a:effectLst/>
                          <a:latin typeface="Arial" charset="0"/>
                          <a:ea typeface="ＭＳ Ｐゴシック" charset="0"/>
                        </a:rPr>
                        <a:t>2</a:t>
                      </a:r>
                    </a:p>
                    <a:p>
                      <a:pPr marL="0" marR="0" lvl="0" indent="0" algn="l" defTabSz="914400" rtl="0" eaLnBrk="1" fontAlgn="base" latinLnBrk="0" hangingPunct="1">
                        <a:lnSpc>
                          <a:spcPct val="100000"/>
                        </a:lnSpc>
                        <a:spcBef>
                          <a:spcPct val="20000"/>
                        </a:spcBef>
                        <a:spcAft>
                          <a:spcPct val="0"/>
                        </a:spcAft>
                        <a:buClrTx/>
                        <a:buSzTx/>
                        <a:buFont typeface="Times" charset="0"/>
                        <a:buNone/>
                        <a:tabLst/>
                      </a:pPr>
                      <a:endParaRPr kumimoji="0" lang="en-US" sz="1800" b="0" i="0" u="none" strike="noStrike" cap="none" normalizeH="0" baseline="0">
                        <a:ln>
                          <a:noFill/>
                        </a:ln>
                        <a:solidFill>
                          <a:srgbClr val="006699"/>
                        </a:solidFill>
                        <a:effectLst/>
                        <a:latin typeface="Arial" charset="0"/>
                        <a:ea typeface="ＭＳ Ｐゴシック" charset="0"/>
                      </a:endParaRPr>
                    </a:p>
                  </a:txBody>
                  <a:tcPr marL="83127" marR="83127" marT="40341" marB="403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r>
                        <a:rPr kumimoji="0" lang="en-US" sz="1800" b="0" i="0" u="none" strike="noStrike" cap="none" normalizeH="0" baseline="0" dirty="0" err="1" smtClean="0">
                          <a:ln>
                            <a:noFill/>
                          </a:ln>
                          <a:solidFill>
                            <a:srgbClr val="006699"/>
                          </a:solidFill>
                          <a:effectLst/>
                          <a:latin typeface="Arial" charset="0"/>
                          <a:ea typeface="ＭＳ Ｐゴシック" charset="0"/>
                        </a:rPr>
                        <a:t>Ирээдүй</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хойч</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үед</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үр</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шимээ</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хүртээхүйц</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тогтвортой</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ашиглалт</a:t>
                      </a:r>
                      <a:endParaRPr kumimoji="0" lang="en-US" sz="1800" b="0" i="0" u="none" strike="noStrike" cap="none" normalizeH="0" baseline="0" dirty="0">
                        <a:ln>
                          <a:noFill/>
                        </a:ln>
                        <a:solidFill>
                          <a:srgbClr val="006699"/>
                        </a:solidFill>
                        <a:effectLst/>
                        <a:latin typeface="Arial" charset="0"/>
                        <a:ea typeface="ＭＳ Ｐゴシック" charset="0"/>
                      </a:endParaRPr>
                    </a:p>
                  </a:txBody>
                  <a:tcPr marL="83127" marR="83127" marT="40341" marB="403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r>
              <a:tr h="711574">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r>
                        <a:rPr kumimoji="0" lang="en-US" sz="1800" b="0" i="0" u="none" strike="noStrike" cap="none" normalizeH="0" baseline="0">
                          <a:ln>
                            <a:noFill/>
                          </a:ln>
                          <a:solidFill>
                            <a:srgbClr val="006699"/>
                          </a:solidFill>
                          <a:effectLst/>
                          <a:latin typeface="Arial" charset="0"/>
                          <a:ea typeface="ＭＳ Ｐゴシック" charset="0"/>
                        </a:rPr>
                        <a:t>3</a:t>
                      </a:r>
                    </a:p>
                  </a:txBody>
                  <a:tcPr marL="83127" marR="83127" marT="40341" marB="403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FC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r>
                        <a:rPr kumimoji="0" lang="en-US" sz="1800" b="0" i="0" u="none" strike="noStrike" cap="none" normalizeH="0" baseline="0" dirty="0" err="1" smtClean="0">
                          <a:ln>
                            <a:noFill/>
                          </a:ln>
                          <a:solidFill>
                            <a:srgbClr val="006699"/>
                          </a:solidFill>
                          <a:effectLst/>
                          <a:latin typeface="Arial" charset="0"/>
                          <a:ea typeface="ＭＳ Ｐゴシック" charset="0"/>
                        </a:rPr>
                        <a:t>Өөрт</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ногдох</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үүргээ</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биелүүлэх</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чадамжтай</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байх</a:t>
                      </a:r>
                      <a:endParaRPr kumimoji="0" lang="en-US" sz="1800" b="0" i="0" u="none" strike="noStrike" cap="none" normalizeH="0" baseline="0" dirty="0">
                        <a:ln>
                          <a:noFill/>
                        </a:ln>
                        <a:solidFill>
                          <a:srgbClr val="006699"/>
                        </a:solidFill>
                        <a:effectLst/>
                        <a:latin typeface="Arial" charset="0"/>
                        <a:ea typeface="ＭＳ Ｐゴシック" charset="0"/>
                      </a:endParaRPr>
                    </a:p>
                  </a:txBody>
                  <a:tcPr marL="83127" marR="83127" marT="40341" marB="403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FCF"/>
                    </a:solidFill>
                  </a:tcPr>
                </a:tc>
              </a:tr>
              <a:tr h="712975">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r>
                        <a:rPr kumimoji="0" lang="en-US" sz="1800" b="0" i="0" u="none" strike="noStrike" cap="none" normalizeH="0" baseline="0" dirty="0" smtClean="0">
                          <a:ln>
                            <a:noFill/>
                          </a:ln>
                          <a:solidFill>
                            <a:srgbClr val="006699"/>
                          </a:solidFill>
                          <a:effectLst/>
                          <a:latin typeface="Arial" charset="0"/>
                          <a:ea typeface="ＭＳ Ｐゴシック" charset="0"/>
                        </a:rPr>
                        <a:t>4</a:t>
                      </a:r>
                      <a:endParaRPr kumimoji="0" lang="en-US" sz="1800" b="0" i="0" u="none" strike="noStrike" cap="none" normalizeH="0" baseline="0" dirty="0">
                        <a:ln>
                          <a:noFill/>
                        </a:ln>
                        <a:solidFill>
                          <a:srgbClr val="006699"/>
                        </a:solidFill>
                        <a:effectLst/>
                        <a:latin typeface="Arial" charset="0"/>
                        <a:ea typeface="ＭＳ Ｐゴシック" charset="0"/>
                      </a:endParaRPr>
                    </a:p>
                  </a:txBody>
                  <a:tcPr marL="83127" marR="83127" marT="40341" marB="403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r>
                        <a:rPr kumimoji="0" lang="en-US" sz="1800" b="0" i="0" u="none" strike="noStrike" cap="none" normalizeH="0" baseline="0" dirty="0" err="1" smtClean="0">
                          <a:ln>
                            <a:noFill/>
                          </a:ln>
                          <a:solidFill>
                            <a:srgbClr val="006699"/>
                          </a:solidFill>
                          <a:effectLst/>
                          <a:latin typeface="Arial" charset="0"/>
                          <a:ea typeface="ＭＳ Ｐゴシック" charset="0"/>
                        </a:rPr>
                        <a:t>Гаргасан</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шийдвэр</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гүйцэтгэлдээ</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хариуцлага</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хүлээдэг</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байх</a:t>
                      </a:r>
                      <a:endParaRPr kumimoji="0" lang="en-US" sz="1800" b="0" i="0" u="none" strike="noStrike" cap="none" normalizeH="0" baseline="0" dirty="0">
                        <a:ln>
                          <a:noFill/>
                        </a:ln>
                        <a:solidFill>
                          <a:srgbClr val="006699"/>
                        </a:solidFill>
                        <a:effectLst/>
                        <a:latin typeface="Arial" charset="0"/>
                        <a:ea typeface="ＭＳ Ｐゴシック" charset="0"/>
                      </a:endParaRPr>
                    </a:p>
                  </a:txBody>
                  <a:tcPr marL="83127" marR="83127" marT="40341" marB="403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712975">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r>
                        <a:rPr kumimoji="0" lang="en-US" sz="1800" b="0" i="0" u="none" strike="noStrike" cap="none" normalizeH="0" baseline="0">
                          <a:ln>
                            <a:noFill/>
                          </a:ln>
                          <a:solidFill>
                            <a:srgbClr val="006699"/>
                          </a:solidFill>
                          <a:effectLst/>
                          <a:latin typeface="Arial" charset="0"/>
                          <a:ea typeface="ＭＳ Ｐゴシック" charset="0"/>
                        </a:rPr>
                        <a:t>5</a:t>
                      </a:r>
                    </a:p>
                  </a:txBody>
                  <a:tcPr marL="83127" marR="83127" marT="40341" marB="403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E9CA5"/>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None/>
                        <a:tabLst/>
                      </a:pPr>
                      <a:r>
                        <a:rPr kumimoji="0" lang="en-US" sz="1800" b="0" i="0" u="none" strike="noStrike" cap="none" normalizeH="0" baseline="0" dirty="0" err="1" smtClean="0">
                          <a:ln>
                            <a:noFill/>
                          </a:ln>
                          <a:solidFill>
                            <a:srgbClr val="006699"/>
                          </a:solidFill>
                          <a:effectLst/>
                          <a:latin typeface="Arial" charset="0"/>
                          <a:ea typeface="ＭＳ Ｐゴシック" charset="0"/>
                        </a:rPr>
                        <a:t>Мэдээллийн</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ил</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тод</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үнэн</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зөв</a:t>
                      </a:r>
                      <a:r>
                        <a:rPr kumimoji="0" lang="en-US" sz="1800" b="0" i="0" u="none" strike="noStrike" cap="none" normalizeH="0" baseline="0" dirty="0" smtClean="0">
                          <a:ln>
                            <a:noFill/>
                          </a:ln>
                          <a:solidFill>
                            <a:srgbClr val="006699"/>
                          </a:solidFill>
                          <a:effectLst/>
                          <a:latin typeface="Arial" charset="0"/>
                          <a:ea typeface="ＭＳ Ｐゴシック" charset="0"/>
                        </a:rPr>
                        <a:t> </a:t>
                      </a:r>
                      <a:r>
                        <a:rPr kumimoji="0" lang="en-US" sz="1800" b="0" i="0" u="none" strike="noStrike" cap="none" normalizeH="0" baseline="0" dirty="0" err="1" smtClean="0">
                          <a:ln>
                            <a:noFill/>
                          </a:ln>
                          <a:solidFill>
                            <a:srgbClr val="006699"/>
                          </a:solidFill>
                          <a:effectLst/>
                          <a:latin typeface="Arial" charset="0"/>
                          <a:ea typeface="ＭＳ Ｐゴシック" charset="0"/>
                        </a:rPr>
                        <a:t>байдал</a:t>
                      </a:r>
                      <a:endParaRPr kumimoji="0" lang="en-US" sz="1800" b="0" i="0" u="none" strike="noStrike" cap="none" normalizeH="0" baseline="0" dirty="0">
                        <a:ln>
                          <a:noFill/>
                        </a:ln>
                        <a:solidFill>
                          <a:srgbClr val="006699"/>
                        </a:solidFill>
                        <a:effectLst/>
                        <a:latin typeface="Arial" charset="0"/>
                        <a:ea typeface="ＭＳ Ｐゴシック" charset="0"/>
                      </a:endParaRPr>
                    </a:p>
                  </a:txBody>
                  <a:tcPr marL="83127" marR="83127" marT="40341" marB="403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E9CA5"/>
                    </a:solidFill>
                  </a:tcPr>
                </a:tc>
              </a:tr>
            </a:tbl>
          </a:graphicData>
        </a:graphic>
      </p:graphicFrame>
      <p:sp>
        <p:nvSpPr>
          <p:cNvPr id="5" name="TextBox 4"/>
          <p:cNvSpPr txBox="1"/>
          <p:nvPr/>
        </p:nvSpPr>
        <p:spPr>
          <a:xfrm>
            <a:off x="838200" y="5623908"/>
            <a:ext cx="5334000" cy="636857"/>
          </a:xfrm>
          <a:prstGeom prst="rect">
            <a:avLst/>
          </a:prstGeom>
          <a:noFill/>
        </p:spPr>
        <p:txBody>
          <a:bodyPr wrap="square" lIns="82058" tIns="41029" rIns="82058" bIns="41029" rtlCol="0">
            <a:spAutoFit/>
          </a:bodyPr>
          <a:lstStyle/>
          <a:p>
            <a:r>
              <a:rPr lang="en-US" sz="1200" dirty="0"/>
              <a:t>Source: Chatham House, 2005, </a:t>
            </a:r>
            <a:r>
              <a:rPr lang="en-US" sz="1200" dirty="0">
                <a:hlinkClick r:id="rId3"/>
              </a:rPr>
              <a:t>http://www.chathamhouse.org/sites/files/chathamhouse/public/Research/Energy,%</a:t>
            </a:r>
            <a:r>
              <a:rPr lang="en-US" sz="1200" dirty="0" smtClean="0">
                <a:hlinkClick r:id="rId3"/>
              </a:rPr>
              <a:t>20Environment%20and%20Development/ggdoc0407.pdf</a:t>
            </a:r>
            <a:r>
              <a:rPr lang="en-US" sz="1200" dirty="0" smtClean="0"/>
              <a:t> </a:t>
            </a:r>
            <a:endParaRPr lang="en-US" sz="1200" dirty="0"/>
          </a:p>
        </p:txBody>
      </p:sp>
    </p:spTree>
    <p:extLst>
      <p:ext uri="{BB962C8B-B14F-4D97-AF65-F5344CB8AC3E}">
        <p14:creationId xmlns:p14="http://schemas.microsoft.com/office/powerpoint/2010/main" val="35173157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 </a:t>
            </a:r>
            <a:endParaRPr lang="en-US" sz="25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73" y="990600"/>
            <a:ext cx="4059934" cy="161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3110805"/>
            <a:ext cx="8610600" cy="1815882"/>
          </a:xfrm>
          <a:prstGeom prst="rect">
            <a:avLst/>
          </a:prstGeom>
          <a:noFill/>
        </p:spPr>
        <p:txBody>
          <a:bodyPr wrap="square" rtlCol="0">
            <a:spAutoFit/>
          </a:bodyPr>
          <a:lstStyle/>
          <a:p>
            <a:pPr algn="ctr"/>
            <a:r>
              <a:rPr lang="en-US" sz="2800" dirty="0" err="1" smtClean="0"/>
              <a:t>Удирдамж</a:t>
            </a:r>
            <a:r>
              <a:rPr lang="en-US" sz="2800" dirty="0" smtClean="0"/>
              <a:t> </a:t>
            </a:r>
            <a:r>
              <a:rPr lang="en-US" sz="2800" dirty="0" smtClean="0"/>
              <a:t>6</a:t>
            </a:r>
            <a:r>
              <a:rPr lang="en-US" sz="2800" dirty="0" smtClean="0"/>
              <a:t>: </a:t>
            </a:r>
            <a:r>
              <a:rPr lang="en-US" sz="2800" dirty="0" err="1" smtClean="0"/>
              <a:t>Үндэстний</a:t>
            </a:r>
            <a:r>
              <a:rPr lang="en-US" sz="2800" dirty="0" smtClean="0"/>
              <a:t> </a:t>
            </a:r>
            <a:r>
              <a:rPr lang="en-US" sz="2800" dirty="0" err="1" smtClean="0"/>
              <a:t>өмчлөлийн</a:t>
            </a:r>
            <a:r>
              <a:rPr lang="en-US" sz="2800" dirty="0" smtClean="0"/>
              <a:t> </a:t>
            </a:r>
            <a:r>
              <a:rPr lang="en-US" sz="2800" dirty="0" err="1" smtClean="0"/>
              <a:t>баялгийн</a:t>
            </a:r>
            <a:r>
              <a:rPr lang="en-US" sz="2800" dirty="0" smtClean="0"/>
              <a:t> </a:t>
            </a:r>
            <a:r>
              <a:rPr lang="en-US" sz="2800" dirty="0" err="1" smtClean="0"/>
              <a:t>компаниуд</a:t>
            </a:r>
            <a:r>
              <a:rPr lang="en-US" sz="2800" dirty="0" smtClean="0"/>
              <a:t> </a:t>
            </a:r>
            <a:r>
              <a:rPr lang="en-US" sz="2800" dirty="0" err="1" smtClean="0"/>
              <a:t>нь</a:t>
            </a:r>
            <a:r>
              <a:rPr lang="en-US" sz="2800" dirty="0" smtClean="0"/>
              <a:t> </a:t>
            </a:r>
            <a:r>
              <a:rPr lang="en-US" sz="2800" dirty="0" err="1" smtClean="0"/>
              <a:t>хариуцлага</a:t>
            </a:r>
            <a:r>
              <a:rPr lang="en-US" sz="2800" dirty="0" smtClean="0"/>
              <a:t> </a:t>
            </a:r>
            <a:r>
              <a:rPr lang="en-US" sz="2800" dirty="0" err="1" smtClean="0"/>
              <a:t>хүлээдэг</a:t>
            </a:r>
            <a:r>
              <a:rPr lang="en-US" sz="2800" dirty="0" smtClean="0"/>
              <a:t>, </a:t>
            </a:r>
            <a:r>
              <a:rPr lang="en-US" sz="2800" dirty="0" err="1" smtClean="0"/>
              <a:t>мандат</a:t>
            </a:r>
            <a:r>
              <a:rPr lang="en-US" sz="2800" dirty="0" smtClean="0"/>
              <a:t> </a:t>
            </a:r>
            <a:r>
              <a:rPr lang="en-US" sz="2800" dirty="0" err="1" smtClean="0"/>
              <a:t>болон</a:t>
            </a:r>
            <a:r>
              <a:rPr lang="en-US" sz="2800" dirty="0" smtClean="0"/>
              <a:t> </a:t>
            </a:r>
            <a:r>
              <a:rPr lang="en-US" sz="2800" dirty="0" err="1" smtClean="0"/>
              <a:t>бизнесийн</a:t>
            </a:r>
            <a:r>
              <a:rPr lang="en-US" sz="2800" dirty="0" smtClean="0"/>
              <a:t> </a:t>
            </a:r>
            <a:r>
              <a:rPr lang="en-US" sz="2800" dirty="0" err="1" smtClean="0"/>
              <a:t>үр</a:t>
            </a:r>
            <a:r>
              <a:rPr lang="en-US" sz="2800" dirty="0" smtClean="0"/>
              <a:t> </a:t>
            </a:r>
            <a:r>
              <a:rPr lang="en-US" sz="2800" dirty="0" err="1" smtClean="0"/>
              <a:t>ашгийн</a:t>
            </a:r>
            <a:r>
              <a:rPr lang="en-US" sz="2800" dirty="0" smtClean="0"/>
              <a:t> </a:t>
            </a:r>
            <a:r>
              <a:rPr lang="en-US" sz="2800" dirty="0" err="1" smtClean="0"/>
              <a:t>зорилтууд</a:t>
            </a:r>
            <a:r>
              <a:rPr lang="en-US" sz="2800" dirty="0" smtClean="0"/>
              <a:t> </a:t>
            </a:r>
            <a:r>
              <a:rPr lang="en-US" sz="2800" dirty="0" err="1" smtClean="0"/>
              <a:t>нь</a:t>
            </a:r>
            <a:r>
              <a:rPr lang="en-US" sz="2800" dirty="0" smtClean="0"/>
              <a:t> </a:t>
            </a:r>
            <a:r>
              <a:rPr lang="en-US" sz="2800" dirty="0" err="1" smtClean="0"/>
              <a:t>сайн</a:t>
            </a:r>
            <a:r>
              <a:rPr lang="en-US" sz="2800" dirty="0" smtClean="0"/>
              <a:t> </a:t>
            </a:r>
            <a:r>
              <a:rPr lang="en-US" sz="2800" dirty="0" err="1" smtClean="0"/>
              <a:t>тодорхойлогдсон</a:t>
            </a:r>
            <a:r>
              <a:rPr lang="en-US" sz="2800" dirty="0" smtClean="0"/>
              <a:t> </a:t>
            </a:r>
            <a:r>
              <a:rPr lang="en-US" sz="2800" dirty="0" err="1" smtClean="0"/>
              <a:t>байх</a:t>
            </a:r>
            <a:r>
              <a:rPr lang="en-US" sz="2800" dirty="0" smtClean="0"/>
              <a:t> </a:t>
            </a:r>
            <a:r>
              <a:rPr lang="en-US" sz="2800" dirty="0" err="1" smtClean="0"/>
              <a:t>ёстой</a:t>
            </a:r>
            <a:r>
              <a:rPr lang="en-US" sz="2800" dirty="0" smtClean="0"/>
              <a:t>.</a:t>
            </a:r>
            <a:endParaRPr lang="en-US" sz="2800" dirty="0"/>
          </a:p>
        </p:txBody>
      </p:sp>
    </p:spTree>
    <p:extLst>
      <p:ext uri="{BB962C8B-B14F-4D97-AF65-F5344CB8AC3E}">
        <p14:creationId xmlns:p14="http://schemas.microsoft.com/office/powerpoint/2010/main" val="2739347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sz="2800" dirty="0" err="1" smtClean="0"/>
              <a:t>Төрийн</a:t>
            </a:r>
            <a:r>
              <a:rPr lang="en-US" sz="2800" dirty="0" smtClean="0"/>
              <a:t> </a:t>
            </a:r>
            <a:r>
              <a:rPr lang="en-US" sz="2800" dirty="0" err="1" smtClean="0"/>
              <a:t>өмчийн</a:t>
            </a:r>
            <a:r>
              <a:rPr lang="en-US" sz="2800" dirty="0" smtClean="0"/>
              <a:t> </a:t>
            </a:r>
            <a:r>
              <a:rPr lang="en-US" sz="2800" dirty="0" err="1" smtClean="0"/>
              <a:t>компанийн</a:t>
            </a:r>
            <a:r>
              <a:rPr lang="en-US" sz="2800" dirty="0" smtClean="0"/>
              <a:t> </a:t>
            </a:r>
            <a:r>
              <a:rPr lang="en-US" sz="2800" dirty="0" err="1" smtClean="0"/>
              <a:t>оролцооны</a:t>
            </a:r>
            <a:r>
              <a:rPr lang="en-US" sz="2800" dirty="0" smtClean="0"/>
              <a:t> </a:t>
            </a:r>
            <a:r>
              <a:rPr lang="en-US" sz="2800" dirty="0" err="1" smtClean="0"/>
              <a:t>давуу</a:t>
            </a:r>
            <a:r>
              <a:rPr lang="en-US" sz="2800" dirty="0" smtClean="0"/>
              <a:t> </a:t>
            </a:r>
            <a:r>
              <a:rPr lang="en-US" sz="2800" dirty="0" err="1" smtClean="0"/>
              <a:t>тал</a:t>
            </a:r>
            <a:r>
              <a:rPr lang="en-US" sz="2800" dirty="0" smtClean="0"/>
              <a:t>, </a:t>
            </a:r>
            <a:r>
              <a:rPr lang="en-US" sz="2800" dirty="0" err="1" smtClean="0"/>
              <a:t>эрсдэл</a:t>
            </a:r>
            <a:endParaRPr lang="en-US" altLang="en-US" sz="2800" b="1" dirty="0" smtClean="0"/>
          </a:p>
        </p:txBody>
      </p:sp>
      <p:sp>
        <p:nvSpPr>
          <p:cNvPr id="49156" name="AutoShape 2" descr="data:image/jpeg;base64,/9j/4AAQSkZJRgABAQAAAQABAAD/2wCEAAkGBhQSEBUUEhQWFRUVFxQVFxYVFxcUFxgVFxcVFBUXFRcXHCYeGBkjGRcVHy8gIycpLSwsFh4xNTAqNSYrLCkBCQoKDgwOGg8PGikkHBwsLCkpLiwpLCwsKSksLCwsLywpLCwsLCwsLCwsLCwsLCwsLCksKSksLCwpLCksLCwsLP/AABEIALwBDQMBIgACEQEDEQH/xAAbAAABBQEBAAAAAAAAAAAAAAAAAQIDBAUGB//EAEAQAAEDAgMFBgUCBQIEBwAAAAEAAhEDIQQSMQUiQVFhBhNxgZHwMqGxwdEHQhQVI+HxUmIWJIKSM0NTcqKywv/EABkBAQEBAQEBAAAAAAAAAAAAAAABAgMEBf/EACoRAAICAQMCBgICAwAAAAAAAAABAhEDEiExBFETIkFhcZEFoTLhFBVC/9oADAMBAAIRAxEAPwD3FCSUqAEIQgBCEIAQhCAEIQgBCEIAQhCAEIQgBCEIAQhCAEIQgBCEIAQhCAEIQgBCEIAQhCAEIQgGpZSBCGRZSpqVC2KhIClQoIQhACEIQAhCEAIQhACEIQAhCEAIQhACEIQAhCEAIQhACEIQAhCEAIQhACEJJQDAUqbKA5aOVjkJJSoWxUspoSqUaTHITUKFschICiUKKhCEAIQhACEIQAhCEAIQhACEIQAhCEAIQhACEiCgAFKklIhLHJJSIQWKSkQkVojZCHJcyhzJQ5bORMHJcyhzJcyUVE0pQVEHJcylAllEqPMjMpRbJZQsjaHaKlSc0Od8QMEAuGaQACRp+4/9JWpmSjVj5QmgolShY6USkzIlKFjpRKbKJSi2OlEpspMyULHyiUzOlBQWOlBKhGJaXFgcMwAJbNwDMEjkYPonkqCx0olVcdtFlFhfUMNGp1XM9pO2YZh3PoODnBzQ2Lg7wlp5SJ+2ioOwlC8Rd+otYVX7xAqgAbxHdnMCYmIg5uMCTwstLZn6ouYKf8Q8uaAXvLIzl98tMzbKRckaWE6qWSz1yULyd365b4y4WW8f6m9HSGxOqlb+tDu8vhgKc3h8vDfCAJhTUiaj1OVGawzZeME9IBA+6hwGPZWpMqMMte0OaRyKY50VZJtksI/3Cb+i0LLkoUTKwIkFOzKix8ppKaXJhcrRCtmS5lFmQCqZJg5LmUOZLnQpMHJ2ZQByXMgJi5GdQVKsAyq7NpMJIzAEGIm53c0xygrLdGqOR7S1P+bogucDUcNy+U5N4ug05DoqEC9weYC7nAhzaTBUILw1ocWyASBBIBvB1XnW0XOdisPZopnFVQAQ4Hu20y0ZjMQTJFhwubLsf51/VdTj9tnE2mYA8Tf/ALCl0WjaNRNFQqqwk3lTAqEJsyXvFFmSFyAnzpQ9VnVgIkgSYE8SZMDrY+ieHICV1SBJ0QHLmu19ep3LqYaXMqNewkMeQ0Zb5y1wIBkxHgVpU8a9tUsew5MmYVGgZGkEgscS6QcuUiBGt0spfZiWlzmhwLmRmAIJbmGZuYcJF78EmJxYY0k+Q5lZmxwQ2q82dUeXnU3LWga8tI6Ljds9qHzUp1SA8OyZY3YcCHEOJs20ieZ4ArLZVG2dFsfatKmarnvzVp3i7KHuY34YgfAAZmwvwVx3bTD/ANSH5jTe1jhEXc5jJk2gF3/xdyXlmPx1OoCGDfEscXObJADWiDIhsX6i3Fclh8W8PPxQXNLuIcWm089efFFsRu3Z6j+pW0nsYytRIfQrgS0jdLhDmPEcTEGdQY5x5qyoe7zZZgkB1jNpAy5Tpe/Vdx2maKmBouqnIGB5Y59M5zleMjYkgNyuFjytZed19sPOH7kNAYKjqml5cA3XUaKjks1C6ozvAJ3g0ZRABOaGgaaD5JhoiWtJMEMdGg3mzqND+Vk0sU4aEi82PH3CsHEGW/8AT87/AHKyUe+oA6G6cON9NfG/mpWO8rxOW08QTwMXWe1wMTw6T9x9VYwpBfDN4Z7kgNtHIuNllpcslHuPYGjiMPRptrV6JolrnMa0iRcyA46tm9tJW1tnbDGCczfgtLgJuDbnbkvCf4oiwOUNMQLaxcX1tqnfzpwAubRcuPOSfoqphKj1nslt8vrPYWVAAHvaXNeMwmZ+GG2HE3K6rAbQzi5ExNuXhyXiOE7eVWSNWmBlkwGzpzHjrbVXdo9rnhrRTqbpgADXlLz9FpSoiR7ZnTS5eSYH9RqlNoY91xdstzA8gbzzW1sr9WKBp/8AMZg8GNxhgiBf4jxn0WlNMHZhydmVbvRzSiotnMsZ1HXxOXL1cG+qYKvCVUxuJaWsdYgVG35Q4gnygrMnSs1FWzVzJBUVPD4wOYHEiC0EmbaXXHY7tHWp4uvTBzNabEfE3O2m4CTaI9JRugjqNr48B2Vw3MpLrmZPw5comRld6gcVzOxnNFer3r35A0ESalpOQkGJN+B5dFYrOrVhmp92YmW1Mwg7sGWC+6T426xSpYHFRvUMO482vezg4gbwPENE/wC4nhfyzjKUk649z243jUabd/H9m/i9mMhmQkkEunNJBsGkRpaeC57amxX1qwa6q4NgEuIa5zfiL4BgXbbz6pjWY5rrUaUTEtrFpy95Em+uTe8bJjsRi2jPUoAQBnLaweQCHZoAkuM5WgcS7kuDhk8TUuO1ndPCo1q3+D0TZ+GFKjTptJIYxrAXRJDQAJgAT4W5KxnWH2d2gXUm53DMZygneLRYkyATvTeFp18W1jS57g0DUuIA+a+hZ85rfYnqVw0EkwB/lFHEBwkcyPMGFy3bTbLqVIFsZD8R1BB6/wCdVd7Kuf3Ac6Gh0kMGgB8unDn6LIWttY4sdTIbmyvYTaYD3CkSI4hrneq0DjBmDeLhmHguI7S9ocjMSCQHh7Mkm0B9ONbcD8+SxdrdqauUOY5zXNZlta+60kTzBFxyXNzUVZ3hieSWldjru22Po08NVfUBy7rS4Mc9s3ADsoMXgSYExcK/SxtOpSz0muy1Q0hzmlhcxxJFnwQNTcD4hC4avtAYzBVnOcWinSqOnOWOfV7rKWOB+NpyvnXU6E2i2p2ye97aNMvykBjy85n5tDvDoCSdD0urOWmNmYQcpKKPQqeKb3BLbiIAab5iI1mx1HkV4xtrbOeu5pyudAAcWyQASbwYJFtQeqbi9p1BWqMNRxYXthhcYzOBaSsirlDnGCDxGs31k6rmp6tzpkxvG3F8i4lznvJc6R4+AE+ihdXcOJEHXT/CSq4AmJ4Hp4FSOrZ2xAjynxkpb9TkolsbWq1G5Zc4aXJI8/l6IOGEXyk68vuo9nu/pHcBixNhPL9s8dTzU9WjDQW8RN7eevj8ll7cGkip3bSDa3QiPUiFtDsvUOGbiQwGnIAgtzQ3MHOyzOUc1zrqm8AXBrS4AmJgE3JHGNV6bhtv7OYwU+8xD2gAb2YNAAucrY8dCsym4+5YLUzzfDYJ4GdpDWyDeDadctzHlyHFTU9m4itfI5wc4ndbuiwcNLDX5rvcZ2o2TVa1jzVc2c7RFSBkzacgN6w5Kaj272cN5orGWHeMklocR+50wHWCw8064OnhR7nnW0Nl1qTsr2ls8NeQFxY8eKo12uY4sMgtJbextbQr1HGdqdm1LVGVTlLuBEFsE6HwXOdpsVhXPa+gKhzA5m1Gz1Bb6mQkczezRmeNejOWpkEi/EcJ4Xn5K+42BkHkeaSnXpOF2xroI+imw+FaHAt9JkXWnLuc9JQe8kWEdFVgyYWtiqRz2aDE24qhh8NmnMHTyjn5jr6LpGSZho9rq0sRwfT8iD9QmUv4k6mmP/dH/wCVE7aNLXvQY/0nN1vCq1O0VJzHGlWaXRYAF1+AIjUnhxXazNPsQ4ztBUpVn5u6IawZiHRF3wJJ1k6Rq1YOzu2jxRc1wZuB9UHMXW70tAMTu3iek8Vmu2k+pXeaj2kuG8wMIGn7g4QfmLmFIytAIDaYBEGKVMSNeDR7A5LxZ+pUHpZ9To/xs+ojri12Oy2fg8RVwFJ1Buaxk5mtGUtuN8XF48bqxsvEYvDteG4I1A6pnMVmWhjWZSR+0X9Fxrds1WtytqOa2Zys3RxEQBEXNkuH7R16YApVXUwL2jWSXftuCeEHQcFF1kX3PS/w2RLlHqmPq2ZU7l2YQC0t0DtQTEHkmP2hSdIyZXObEFgEOmTBjWDw5LgsV+pWIc3K4UY8HCfR6zcR2yqPIJFIERBAdP8A9iun+VD3OP8Aqs/t9noVehumDBmxaIIHAWUGDwLnfHUfHiPuuGPbSsZhzG8iGzH/AHEqxgu21ZtRveFrqd5hozHWCDYTMaRoqs+N+pif4/PD0v4F7T4k4fGiXkZGB1J+jgCN5m7aHOaeGoBWpQf3lMESQHHV4ALQ0uygBsjMAYN9ROsLn9v7Wo16VJrWOz0gGy4AAtgAzDjxaD5lQbIrtzPa4taHiADAaTMNA0vBOnVcJSjKfNnql0s/CvS00ty1tVtWrh7squyyBoGhoEyRmEQeYPlK6jZ22qeHwbGF7WVAABSdIdfLO4DMXNyb68VkY7A91S7um+KdQXeIc4k2IY+4EATHzWNisNh6RDiXOLnESDmjKB8TnXOouOq7xyaY0+T5jxOc7XA3tXiGVRUMnVpbmFzvDMZHwiHecJlQjIJqPmIJaxxBE0xrkkjeBnw8Br7MrYM0K5fVyvLmBrXuAkNc0ktgG1ze2mi2WdqsO00qdPENbTAyuLi2wAAGWAeuq0mnFWzfhzjJtR+0cVW2G2q5rm1CDTAAD2nKAHPuQ5hHxNdrZXHbBq03Prvc0wWtdwMt3RAyxqRcRouxxnaXBuPdnEh0/u/p5RYnWP8AaR4ubzSYjaOBqNh+JYAToatNs8f29fopPzqkzrik8UlKUFs+x55Swve4jM46Gd0EmJAHA6a3gaqvi+7Y8mSZJjM1wsOB4A+a7Ss6g1zhhXB+ZhdDH5zmjQ5SbeHXmuUxdGmKpzs1k7znCSXRIF448uSwvKle5M8vEm2lVlnDbJD2Tna1pDTZpcDMTcOjXioP5MKcAPa7WfhZFyB8RvNir2HxrWO3wXkCGjQNG7IIa6DJvdOpFrwHGsKQYXEAF/xTMlpdBEjmQNI1XOObXLSkYn088a1MpYTAGHgA3dMAgjRv7pyxY8VS7QVG0g3mRAHQamR4hXNn4/vWEtkubMhxjeLpMg/S8TCrdpKD3tbcAtBJDovIjdHP3ay3rSnTMLHOUbihnZLZJxD3HucwyyCRumDlMZrTJ+S7GjsWoQQKbJaS0wGiCADF+hCo/p1iqNKk1rnNFYmo2JuQX5m6SNAV2P8APKAdlNelmFi0vYCDyiZlebNJuTO+LC1HdbnOnYz82UUmBwAMQzQkgcOYKX+T1TpTbytl/HNb/wDPqH/q0xqN54YZBg2dB80zDbaox/41Kb/+az8rjudfD9jmcVgnUaR7xoJaCdGuJH08uix8Vi6T+7luRzRmLnsZD2uyuaDDp8upXZbUrMqPMEOEDQhw0PJcJ2pDxULaZytZTYTBgXORrRwm3oDyXbE96OOWOmNoztpEtcY7twfJApmQBNgeR6Kvh6ozsiQSb3kJuzNpOFdrXON3Bpu7iQOB8F2m28F/F5GUX05oZ25e8YHTYQGkyTDRy4r1W06o8atnK5D3jgDcvfGp0OhHnyWxs+g68t4N1vxcPt81k7VJw1UUnsa50FzibmXGLT4KntI1aThmD2SAW/ssbxFridOErThfoZ29TbxBcwgOGokQ0OkyBAgniT+FLkcC4n4ZyNhsuzcN0C9pJ0sFqP8A0/zGXVC4xlmGtMTYS36ypB+nrb77/Ko76LWhF1mNTpOdMPBDd5xghoaDbM6CG5gDrCqYqm4NBY8mxLmjeyxY72nH+y3H9kGNMQSBoczj1vBkquezrZEtbaNWze8TKzLHFqqO+HqZYpXFnKVq7zq93qVXI5lX+0+D7ipkmMwD2kf6T16EEeSyKOIgbxPiVzUGlwfXeeMnzyWWnn/hTsrAD4QRzvyjnZVBiWc/DhdXNmCm/NLiIy6EaEwdRfwVpsPLCKuyxSxlgIEi83n6xy9FbpYvrM6zxS1dm0xSc4S4ioxoMgbpbUJkRGrQpzslrMM2uSTmdlyXtd4nMDxy6RxXGWJs64/yGOPchfVHC0AmCRoNYJUtOk4EOBaIIIl7OesTzBCrgUnxq03Gs2I/sisKQg53siW/ACXEQJ+KwsfXwUWH7OeT8m3aj/H3J9pbRrQLiJA3Y5GNFm0g5zxvE70XgC8AmSBAgA+QTmdo6bGmmGvcCSZL8szzyjnwv4qviO0rCC3utbfHBHmGg/NeiEJV5j588sNWqCot81EBc6qtgsdnzcIuOMDldMxOIdmAb19T+F5vDak4n3Y54SxqZpUqzm/CY9FBjto1A1u+QMw0ta54JwNlX2i092ekH78lcMqmvkx1mNSwypb0y/hcU8SWuLSZaS0kEjiCpK+MgOdULny0MkucTlzBxBNzlt5EyqWAqkt9D5EAyrVQyPRMjcMrXpZnp8cM3Sxb5cUr+A/lDCJb/ECRO7LgLjiTK19kB1Ce7fWYTlJzg3y5jDszACN52pKwxi5a8b5yWyhxa13ExcIPczmytB0gw4TA11Nr+q1rm+5430sI7Wv2bgxVKnMOYDJMB7XEkkH4QehsAm4nG0nmXtfOhLGuIMWk5hBP31WHS2haAGgx+xnGOH+FM0VnU8oY9xIgujKTYjgOqz4bu2v2S8UeJ/RQqtI5+Yg+Y4FMLzMc/XyWlidl1WUs1RhbcAE3JtxnisijiA6eBBghdKaPTjzQmqTJXPP+bphqcwoa2NAMceicHpTN64SbSfBbFfMI3QLaNA9Ddb9fbDP4ZgbT/qNbvEnM12XKGloizss6mLnwXLB6nZXkEadVKMyxxkvg0mNvUc0NzPylr9+WOJ3y0sESRpymyq161aXCKJDjJJFMlxtJl28L+GvqtUtPxcufufXySZgILWg9WgHXxGYXXohkcd0j58+nxf8AbaNTZtalmc+qWueGNA3S8A5SXhkEBpzREzbMP3J1TD96ZztiNHUMNIkmRDmyNFmYLBVHg92MrQSXOdMTadByCnbhAwkOe577Zg0AtadQAXRNis+LKzjlxYVHycnsUe4SOCSOiDC9J8wrYimIP3WLjMaGCzQT5eHBbeJFv7rHxOHJ4fT7hYk36HSKTOL27SOJeHPjdECLASZ9+Czv+HW8vn5ea75mDto0fXzgJj8GSPxH3XCpdztqS4OF/wCGhHwqSj2cF4kTyt6rrXYLw9AE0YSOAnwU83ctpnMv7PnKQKlQXFgeUwfHX1KY3so6J76pOlz/AGldX/C+HoVPSw5Eaen4VTkYaRytPszVAs8njvCT9FXxXY6vUAbmEAnXXe149F39HDdPsrdOgeQXRJmDznD/AKaPdBL1sUv0uoD43OPQOgfldvSEe7KLHG1vot3RDzLtBsGnR3MOL/uJJPgJJWN/DV5+Fvqu4xezS55IB98lVfs0i8fleWUm3weuEnFbSaOV/h8QeDQh2CrkHMRHh5LrG4I9Pn80pwB5iPB3yWVJ3wjpPNOt5P7OWwuxKnB0eC08L2We/V7/ADMfZb+E2aRxH0t4ELewGEiLj3xXVapS3OKyOMKRgbN7AUyJfJv/AKitvD9kcOzSmPSVt02wE4++C7pI87lZns2XSbYMb5gfdS5GjQAegU72qCo0DUeitIlmH2vw4fhKgL8hAzNMxDm3AtzuPNeQMc6ZBP3+a9N7V1s4yDRcgdkNPBc3kjdHRalVHOEu5lSNxjh1+S2XbCbzPqfwgbAZ7uo8kDUZZF/FmT/MP9vz0VjZtQ1arGaBxAJF+K0m7Bb7Cmw+wXB4cwgOFxpr5rLlBrY6+NmXLNTC7FoOpPqF9TcqhjQ6Buw4wYF5yq7QOHpiIAuTOt+PAn0WH3WKbTNMNY5heHmSfiykcOEFQVhieNFh4brj900ruc3lvk6mhUbWHc0QJgxJ4DUmSPZWfjNktbULaj2hwynQOnMA4GZI0IWTgtqYmg/OzD70FsySINjZNxu2qtWoX1aFTMQ0bogQ1oaOfABRxKsmx7RKTPy+sJgA4II8F6TyDahKrFqsOeoijKiIt8ffRIWdffopIQR4T76rJSq9gPI+irlkax6q650KMu9wss1ZW7rnH4UlNg5ecFPHsKRk8vwFEhY+kwcvNWGtCjZx4qUBbIyVqixLZF08W4n34BNf4lUhlPwwmeXgf7qq/C+fkCtWo3x+vzUWSea5uJrUZv8ACW9+WqX+E6COvNXizr8oQGHx+SmkuohoYTSQ3X1WnRpwoGBWaZW0iNkuZKSmTKCOfotGBSYVTGGR798lZPkoKoPu6MHMY/CmbG3j4lZ78KZuNOkifJdLXoyYzeWoPr7sqdXC39YsOUQvNKB1UjAOGvoJSU8Lew89Pstk4Xz8h9L/AFTmYK0wQY4NWNJrUZTMEZu36fhbOAwYH7beSWjQ8R0y/S60sO2B6R97LpCBmUrJqOEEaBK/Z7TqB6BWaakzL0UjkZ7dktH7W+ihq7FYT8IWqXqNzgmlFsnEdfUpubokkKN1aLQfJUySOTCUF/T8pnedUAoHuAgiU3P19+SXIoUb6KNw8E4mdZ+aTKPY/KyWxpKczVNyg8k4NHD6SgslHv2FKD7uq7Wzond07g71AVDLIcEx7vf+FGARqR9FIeqpCu8+Sic48v8ACszHhyTPfFQpBnt7KVruQ9U8R7hGcc4UFgx0+5+imz3UbXdfknjiqLH5p/OqWfNNLAdR8khjh58FSCl3OfmmO9fFOI6/ZMcfepQFerT8R6/RVqlE8D74WV4nl81E8lYZopVWO6+n4TGUz8+Mz6wrc9B6p3l781mi2RNZ4+voFYpT7uka378lK3wWkZbJWqQOUIq9Cl7xbISSoyDw+4SDxPqkJ6/RLBL4/RBI6KPORHVK2obqkHF/KEgJ4lRVcQQlY+4QEhefcppfKDT6lIKdzr4qFEJ9wkzc/fgnd2Jj+6jJvCgFa7n7+adPLRI1Nm34UFk7ZHL7oDjxHzP2CZTNlJCqA4OgfklNNQHU35A/ZKBePwmVBlEj7D6IQaXBNa/08o+SVhkSQOPBI53+EKDj70RY6i/kkpPkSgMF7BQEgj3ZKPHyTSISkqgUu8/GE4m3PpZNaLprAJ05oB7fen2TSPeqa98CeqKtrowMydflr4pj2cj6IdUIjqn93fisWUiLJSNHVLUMesJAbICRluIUsqvmSMrHMAtJkLco96fiVC19j4J40H+PoqEBiLxP28k3vQP7p5sgN96fRUH/2Q=="/>
          <p:cNvSpPr>
            <a:spLocks noChangeAspect="1" noChangeArrowheads="1"/>
          </p:cNvSpPr>
          <p:nvPr/>
        </p:nvSpPr>
        <p:spPr bwMode="auto">
          <a:xfrm>
            <a:off x="0" y="-752475"/>
            <a:ext cx="2328863"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lvl1pPr eaLnBrk="0" hangingPunct="0">
              <a:spcBef>
                <a:spcPct val="20000"/>
              </a:spcBef>
              <a:buFont typeface="Arial" pitchFamily="34" charset="0"/>
              <a:buChar char="•"/>
              <a:defRPr sz="3200">
                <a:solidFill>
                  <a:schemeClr val="tx1"/>
                </a:solidFill>
                <a:latin typeface="Lucida Sans"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Lucida Sans"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Lucida Sans"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Lucida Sans"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Lucida Sans" pitchFamily="34" charset="0"/>
                <a:ea typeface="ＭＳ Ｐゴシック" pitchFamily="34" charset="-128"/>
              </a:defRPr>
            </a:lvl9pPr>
          </a:lstStyle>
          <a:p>
            <a:pPr eaLnBrk="1" hangingPunct="1">
              <a:spcBef>
                <a:spcPct val="0"/>
              </a:spcBef>
              <a:buFontTx/>
              <a:buNone/>
            </a:pPr>
            <a:endParaRPr lang="es-PE" altLang="en-US" sz="1800">
              <a:latin typeface="Book Antiqua" pitchFamily="18" charset="0"/>
            </a:endParaRPr>
          </a:p>
        </p:txBody>
      </p:sp>
      <p:pic>
        <p:nvPicPr>
          <p:cNvPr id="49157" name="Picture 2"/>
          <p:cNvPicPr>
            <a:picLocks noChangeAspect="1" noChangeArrowheads="1"/>
          </p:cNvPicPr>
          <p:nvPr/>
        </p:nvPicPr>
        <p:blipFill>
          <a:blip r:embed="rId3">
            <a:extLst>
              <a:ext uri="{28A0092B-C50C-407E-A947-70E740481C1C}">
                <a14:useLocalDpi xmlns:a14="http://schemas.microsoft.com/office/drawing/2010/main" val="0"/>
              </a:ext>
            </a:extLst>
          </a:blip>
          <a:srcRect l="36383" r="22299"/>
          <a:stretch>
            <a:fillRect/>
          </a:stretch>
        </p:blipFill>
        <p:spPr bwMode="auto">
          <a:xfrm>
            <a:off x="6012160" y="1196752"/>
            <a:ext cx="116046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356992"/>
            <a:ext cx="22288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2132856"/>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4509120"/>
            <a:ext cx="14081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93135" y="2392150"/>
            <a:ext cx="3671455" cy="3675382"/>
          </a:xfrm>
          <a:prstGeom prst="rect">
            <a:avLst/>
          </a:prstGeom>
          <a:noFill/>
        </p:spPr>
        <p:txBody>
          <a:bodyPr wrap="square" lIns="82058" tIns="41029" rIns="82058" bIns="41029" rtlCol="0">
            <a:spAutoFit/>
          </a:bodyPr>
          <a:lstStyle/>
          <a:p>
            <a:pPr marL="307718" indent="-307718">
              <a:spcAft>
                <a:spcPts val="538"/>
              </a:spcAft>
              <a:buFont typeface="Arial" pitchFamily="34" charset="0"/>
              <a:buChar char="•"/>
            </a:pPr>
            <a:r>
              <a:rPr lang="en-US" sz="2000" dirty="0" err="1" smtClean="0"/>
              <a:t>Үндэсний</a:t>
            </a:r>
            <a:r>
              <a:rPr lang="en-US" sz="2000" dirty="0" smtClean="0"/>
              <a:t> </a:t>
            </a:r>
            <a:r>
              <a:rPr lang="en-US" sz="2000" dirty="0" err="1" smtClean="0"/>
              <a:t>ур</a:t>
            </a:r>
            <a:r>
              <a:rPr lang="en-US" sz="2000" dirty="0" smtClean="0"/>
              <a:t> </a:t>
            </a:r>
            <a:r>
              <a:rPr lang="en-US" sz="2000" dirty="0" err="1" smtClean="0"/>
              <a:t>чадварыг</a:t>
            </a:r>
            <a:r>
              <a:rPr lang="en-US" sz="2000" dirty="0" smtClean="0"/>
              <a:t> </a:t>
            </a:r>
            <a:r>
              <a:rPr lang="en-US" sz="2000" dirty="0" err="1" smtClean="0"/>
              <a:t>хөгжүүлдэг</a:t>
            </a:r>
            <a:endParaRPr lang="en-US" sz="2000" dirty="0" smtClean="0"/>
          </a:p>
          <a:p>
            <a:pPr marL="307718" indent="-307718">
              <a:spcAft>
                <a:spcPts val="538"/>
              </a:spcAft>
              <a:buFont typeface="Arial" pitchFamily="34" charset="0"/>
              <a:buChar char="•"/>
            </a:pPr>
            <a:r>
              <a:rPr lang="en-US" sz="2000" dirty="0" err="1" smtClean="0"/>
              <a:t>Урт</a:t>
            </a:r>
            <a:r>
              <a:rPr lang="en-US" sz="2000" dirty="0" smtClean="0"/>
              <a:t> </a:t>
            </a:r>
            <a:r>
              <a:rPr lang="en-US" sz="2000" dirty="0" err="1"/>
              <a:t>хугацаан</a:t>
            </a:r>
            <a:r>
              <a:rPr lang="en-US" sz="2000" dirty="0"/>
              <a:t> </a:t>
            </a:r>
            <a:r>
              <a:rPr lang="en-US" sz="2000" dirty="0" err="1" smtClean="0"/>
              <a:t>дахь</a:t>
            </a:r>
            <a:r>
              <a:rPr lang="en-US" sz="2000" dirty="0" smtClean="0"/>
              <a:t> </a:t>
            </a:r>
            <a:r>
              <a:rPr lang="en-US" sz="2000" dirty="0" err="1"/>
              <a:t>э</a:t>
            </a:r>
            <a:r>
              <a:rPr lang="en-US" sz="2000" dirty="0" err="1" smtClean="0"/>
              <a:t>дийн</a:t>
            </a:r>
            <a:r>
              <a:rPr lang="en-US" sz="2000" dirty="0" smtClean="0"/>
              <a:t> </a:t>
            </a:r>
            <a:r>
              <a:rPr lang="en-US" sz="2000" dirty="0" err="1" smtClean="0"/>
              <a:t>засгийн</a:t>
            </a:r>
            <a:r>
              <a:rPr lang="en-US" sz="2000" dirty="0" smtClean="0"/>
              <a:t> </a:t>
            </a:r>
            <a:r>
              <a:rPr lang="en-US" sz="2000" dirty="0" err="1" smtClean="0"/>
              <a:t>хяналт</a:t>
            </a:r>
            <a:r>
              <a:rPr lang="en-US" sz="2000" dirty="0" smtClean="0"/>
              <a:t> </a:t>
            </a:r>
            <a:r>
              <a:rPr lang="en-US" sz="2000" dirty="0" err="1" smtClean="0"/>
              <a:t>ба</a:t>
            </a:r>
            <a:r>
              <a:rPr lang="en-US" sz="2000" dirty="0" smtClean="0"/>
              <a:t> </a:t>
            </a:r>
            <a:r>
              <a:rPr lang="en-US" sz="2000" dirty="0" err="1" smtClean="0"/>
              <a:t>санхүүгийн</a:t>
            </a:r>
            <a:r>
              <a:rPr lang="en-US" sz="2000" dirty="0" smtClean="0"/>
              <a:t> </a:t>
            </a:r>
            <a:r>
              <a:rPr lang="en-US" sz="2000" dirty="0" err="1" smtClean="0"/>
              <a:t>үр</a:t>
            </a:r>
            <a:r>
              <a:rPr lang="en-US" sz="2000" dirty="0" smtClean="0"/>
              <a:t> </a:t>
            </a:r>
            <a:r>
              <a:rPr lang="en-US" sz="2000" dirty="0" err="1" smtClean="0"/>
              <a:t>өгөөж</a:t>
            </a:r>
            <a:endParaRPr lang="en-US" sz="2000" dirty="0" smtClean="0"/>
          </a:p>
          <a:p>
            <a:pPr marL="307718" indent="-307718">
              <a:spcAft>
                <a:spcPts val="538"/>
              </a:spcAft>
              <a:buFont typeface="Arial" pitchFamily="34" charset="0"/>
              <a:buChar char="•"/>
            </a:pPr>
            <a:r>
              <a:rPr lang="en-US" sz="2000" dirty="0" err="1" smtClean="0"/>
              <a:t>Олборлолт</a:t>
            </a:r>
            <a:r>
              <a:rPr lang="en-US" sz="2000" dirty="0" smtClean="0"/>
              <a:t>, </a:t>
            </a:r>
            <a:r>
              <a:rPr lang="en-US" sz="2000" dirty="0" err="1" smtClean="0"/>
              <a:t>бүтээн</a:t>
            </a:r>
            <a:r>
              <a:rPr lang="en-US" sz="2000" dirty="0" smtClean="0"/>
              <a:t> </a:t>
            </a:r>
            <a:r>
              <a:rPr lang="en-US" sz="2000" dirty="0" err="1" smtClean="0"/>
              <a:t>байгуулалтын</a:t>
            </a:r>
            <a:r>
              <a:rPr lang="en-US" sz="2000" dirty="0" smtClean="0"/>
              <a:t> </a:t>
            </a:r>
            <a:r>
              <a:rPr lang="en-US" sz="2000" dirty="0" err="1" smtClean="0"/>
              <a:t>хурдыг</a:t>
            </a:r>
            <a:r>
              <a:rPr lang="en-US" sz="2000" dirty="0" smtClean="0"/>
              <a:t> </a:t>
            </a:r>
            <a:r>
              <a:rPr lang="en-US" sz="2000" dirty="0" err="1" smtClean="0"/>
              <a:t>төр</a:t>
            </a:r>
            <a:r>
              <a:rPr lang="en-US" sz="2000" dirty="0" smtClean="0"/>
              <a:t> </a:t>
            </a:r>
            <a:r>
              <a:rPr lang="en-US" sz="2000" dirty="0" err="1" smtClean="0"/>
              <a:t>үр</a:t>
            </a:r>
            <a:r>
              <a:rPr lang="en-US" sz="2000" dirty="0" smtClean="0"/>
              <a:t> </a:t>
            </a:r>
            <a:r>
              <a:rPr lang="en-US" sz="2000" dirty="0" err="1" smtClean="0"/>
              <a:t>дүнтэй</a:t>
            </a:r>
            <a:r>
              <a:rPr lang="en-US" sz="2000" dirty="0" smtClean="0"/>
              <a:t> </a:t>
            </a:r>
            <a:r>
              <a:rPr lang="en-US" sz="2000" dirty="0" err="1" smtClean="0"/>
              <a:t>хянах</a:t>
            </a:r>
            <a:endParaRPr lang="en-US" sz="2000" dirty="0" smtClean="0"/>
          </a:p>
          <a:p>
            <a:pPr marL="307718" indent="-307718">
              <a:spcAft>
                <a:spcPts val="538"/>
              </a:spcAft>
              <a:buFont typeface="Arial" pitchFamily="34" charset="0"/>
              <a:buChar char="•"/>
            </a:pPr>
            <a:r>
              <a:rPr lang="en-US" sz="2000" dirty="0" err="1" smtClean="0"/>
              <a:t>Дотоод</a:t>
            </a:r>
            <a:r>
              <a:rPr lang="en-US" sz="2000" dirty="0" smtClean="0"/>
              <a:t> </a:t>
            </a:r>
            <a:r>
              <a:rPr lang="en-US" sz="2000" dirty="0" err="1" smtClean="0"/>
              <a:t>худалдан</a:t>
            </a:r>
            <a:r>
              <a:rPr lang="en-US" sz="2000" dirty="0" smtClean="0"/>
              <a:t> </a:t>
            </a:r>
            <a:r>
              <a:rPr lang="en-US" sz="2000" dirty="0" err="1" smtClean="0"/>
              <a:t>авалт</a:t>
            </a:r>
            <a:r>
              <a:rPr lang="en-US" sz="2000" dirty="0" smtClean="0"/>
              <a:t>, </a:t>
            </a:r>
            <a:r>
              <a:rPr lang="en-US" sz="2000" dirty="0" err="1" smtClean="0"/>
              <a:t>эдийн</a:t>
            </a:r>
            <a:r>
              <a:rPr lang="en-US" sz="2000" dirty="0" smtClean="0"/>
              <a:t> </a:t>
            </a:r>
            <a:r>
              <a:rPr lang="en-US" sz="2000" dirty="0" err="1" smtClean="0"/>
              <a:t>засгийн</a:t>
            </a:r>
            <a:r>
              <a:rPr lang="en-US" sz="2000" dirty="0" smtClean="0"/>
              <a:t> </a:t>
            </a:r>
            <a:r>
              <a:rPr lang="en-US" sz="2000" dirty="0" err="1" smtClean="0"/>
              <a:t>эерэг</a:t>
            </a:r>
            <a:r>
              <a:rPr lang="en-US" sz="2000" dirty="0" smtClean="0"/>
              <a:t> </a:t>
            </a:r>
            <a:r>
              <a:rPr lang="en-US" sz="2000" dirty="0" err="1" smtClean="0"/>
              <a:t>үр</a:t>
            </a:r>
            <a:r>
              <a:rPr lang="en-US" sz="2000" dirty="0" smtClean="0"/>
              <a:t> </a:t>
            </a:r>
            <a:r>
              <a:rPr lang="en-US" sz="2000" dirty="0" err="1" smtClean="0"/>
              <a:t>дагаварыг</a:t>
            </a:r>
            <a:r>
              <a:rPr lang="en-US" sz="2000" dirty="0" smtClean="0"/>
              <a:t> </a:t>
            </a:r>
            <a:r>
              <a:rPr lang="en-US" sz="2000" dirty="0" err="1" smtClean="0"/>
              <a:t>дагуулдаг</a:t>
            </a:r>
            <a:endParaRPr lang="en-US" sz="2000" dirty="0"/>
          </a:p>
        </p:txBody>
      </p:sp>
      <p:sp>
        <p:nvSpPr>
          <p:cNvPr id="2" name="TextBox 1"/>
          <p:cNvSpPr txBox="1"/>
          <p:nvPr/>
        </p:nvSpPr>
        <p:spPr>
          <a:xfrm>
            <a:off x="381000" y="1447800"/>
            <a:ext cx="5410200" cy="523220"/>
          </a:xfrm>
          <a:prstGeom prst="rect">
            <a:avLst/>
          </a:prstGeom>
          <a:noFill/>
        </p:spPr>
        <p:txBody>
          <a:bodyPr wrap="square" rtlCol="0">
            <a:spAutoFit/>
          </a:bodyPr>
          <a:lstStyle/>
          <a:p>
            <a:r>
              <a:rPr lang="en-US" sz="2800" b="1" u="sng" dirty="0" err="1" smtClean="0"/>
              <a:t>Үр</a:t>
            </a:r>
            <a:r>
              <a:rPr lang="en-US" sz="2800" b="1" u="sng" dirty="0" smtClean="0"/>
              <a:t> </a:t>
            </a:r>
            <a:r>
              <a:rPr lang="en-US" sz="2800" b="1" u="sng" dirty="0" err="1" smtClean="0"/>
              <a:t>ашиг</a:t>
            </a:r>
            <a:r>
              <a:rPr lang="en-US" sz="2800" b="1" u="sng" dirty="0" smtClean="0"/>
              <a:t>, </a:t>
            </a:r>
            <a:r>
              <a:rPr lang="en-US" sz="2800" b="1" u="sng" dirty="0" err="1" smtClean="0"/>
              <a:t>амжилтын</a:t>
            </a:r>
            <a:r>
              <a:rPr lang="en-US" sz="2800" b="1" u="sng" dirty="0" smtClean="0"/>
              <a:t> </a:t>
            </a:r>
            <a:r>
              <a:rPr lang="en-US" sz="2800" b="1" u="sng" dirty="0" err="1" smtClean="0"/>
              <a:t>түүх</a:t>
            </a:r>
            <a:endParaRPr lang="en-US" sz="2800" b="1" u="sng" dirty="0"/>
          </a:p>
        </p:txBody>
      </p:sp>
      <p:pic>
        <p:nvPicPr>
          <p:cNvPr id="3" name="Picture 2"/>
          <p:cNvPicPr>
            <a:picLocks noChangeAspect="1"/>
          </p:cNvPicPr>
          <p:nvPr/>
        </p:nvPicPr>
        <p:blipFill>
          <a:blip r:embed="rId7"/>
          <a:stretch>
            <a:fillRect/>
          </a:stretch>
        </p:blipFill>
        <p:spPr>
          <a:xfrm>
            <a:off x="4427984" y="4581128"/>
            <a:ext cx="1923642" cy="1224136"/>
          </a:xfrm>
          <a:prstGeom prst="rect">
            <a:avLst/>
          </a:prstGeom>
        </p:spPr>
      </p:pic>
    </p:spTree>
    <p:extLst>
      <p:ext uri="{BB962C8B-B14F-4D97-AF65-F5344CB8AC3E}">
        <p14:creationId xmlns:p14="http://schemas.microsoft.com/office/powerpoint/2010/main" val="3520610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ТӨК </a:t>
            </a:r>
            <a:r>
              <a:rPr lang="en-US" sz="2500" dirty="0" err="1" smtClean="0"/>
              <a:t>томоохон</a:t>
            </a:r>
            <a:r>
              <a:rPr lang="en-US" sz="2500" dirty="0" smtClean="0"/>
              <a:t> </a:t>
            </a:r>
            <a:r>
              <a:rPr lang="en-US" sz="2500" dirty="0" err="1" smtClean="0"/>
              <a:t>үүрэг</a:t>
            </a:r>
            <a:r>
              <a:rPr lang="en-US" sz="2500" dirty="0" smtClean="0"/>
              <a:t> </a:t>
            </a:r>
            <a:r>
              <a:rPr lang="en-US" sz="2500" dirty="0" err="1" smtClean="0"/>
              <a:t>гүйцэтгэж</a:t>
            </a:r>
            <a:r>
              <a:rPr lang="en-US" sz="2500" dirty="0" smtClean="0"/>
              <a:t> </a:t>
            </a:r>
            <a:r>
              <a:rPr lang="en-US" sz="2500" dirty="0" err="1" smtClean="0"/>
              <a:t>байгаа</a:t>
            </a:r>
            <a:r>
              <a:rPr lang="en-US" sz="2500" dirty="0" smtClean="0"/>
              <a:t> </a:t>
            </a:r>
            <a:r>
              <a:rPr lang="en-US" sz="2500" dirty="0" err="1" smtClean="0"/>
              <a:t>нь</a:t>
            </a:r>
            <a:r>
              <a:rPr lang="en-US" sz="2500" dirty="0" smtClean="0"/>
              <a:t> </a:t>
            </a:r>
            <a:r>
              <a:rPr lang="en-US" sz="2500" dirty="0" err="1" smtClean="0"/>
              <a:t>ямар</a:t>
            </a:r>
            <a:r>
              <a:rPr lang="en-US" sz="2500" dirty="0" smtClean="0"/>
              <a:t> </a:t>
            </a:r>
            <a:r>
              <a:rPr lang="en-US" sz="2500" dirty="0" err="1" smtClean="0"/>
              <a:t>эрсдэл</a:t>
            </a:r>
            <a:r>
              <a:rPr lang="en-US" sz="2500" dirty="0" smtClean="0"/>
              <a:t> </a:t>
            </a:r>
            <a:r>
              <a:rPr lang="en-US" sz="2500" dirty="0" err="1" smtClean="0"/>
              <a:t>дагуулдаг</a:t>
            </a:r>
            <a:r>
              <a:rPr lang="en-US" sz="2500" dirty="0" smtClean="0"/>
              <a:t> </a:t>
            </a:r>
            <a:r>
              <a:rPr lang="en-US" sz="2500" dirty="0" err="1" smtClean="0"/>
              <a:t>вэ</a:t>
            </a:r>
            <a:r>
              <a:rPr lang="en-US" sz="2500" dirty="0" smtClean="0"/>
              <a:t>?</a:t>
            </a:r>
            <a:endParaRPr lang="en-US" sz="2500" dirty="0"/>
          </a:p>
        </p:txBody>
      </p:sp>
      <p:sp>
        <p:nvSpPr>
          <p:cNvPr id="4" name="TextBox 3"/>
          <p:cNvSpPr txBox="1"/>
          <p:nvPr/>
        </p:nvSpPr>
        <p:spPr>
          <a:xfrm>
            <a:off x="279722" y="1237976"/>
            <a:ext cx="1870364" cy="359858"/>
          </a:xfrm>
          <a:prstGeom prst="rect">
            <a:avLst/>
          </a:prstGeom>
          <a:solidFill>
            <a:srgbClr val="92D050"/>
          </a:solidFill>
          <a:ln>
            <a:solidFill>
              <a:schemeClr val="accent6"/>
            </a:solidFill>
          </a:ln>
        </p:spPr>
        <p:txBody>
          <a:bodyPr wrap="square" lIns="82058" tIns="41029" rIns="82058" bIns="41029" rtlCol="0">
            <a:spAutoFit/>
          </a:bodyPr>
          <a:lstStyle/>
          <a:p>
            <a:r>
              <a:rPr lang="en-US" dirty="0" err="1" smtClean="0"/>
              <a:t>Чадавхи</a:t>
            </a:r>
            <a:r>
              <a:rPr lang="en-US" dirty="0" smtClean="0"/>
              <a:t> </a:t>
            </a:r>
            <a:r>
              <a:rPr lang="en-US" dirty="0" err="1" smtClean="0"/>
              <a:t>сул</a:t>
            </a:r>
            <a:endParaRPr lang="en-US" dirty="0"/>
          </a:p>
        </p:txBody>
      </p:sp>
      <p:sp>
        <p:nvSpPr>
          <p:cNvPr id="5" name="TextBox 4"/>
          <p:cNvSpPr txBox="1"/>
          <p:nvPr/>
        </p:nvSpPr>
        <p:spPr>
          <a:xfrm>
            <a:off x="279722" y="2085854"/>
            <a:ext cx="1870364" cy="913856"/>
          </a:xfrm>
          <a:prstGeom prst="rect">
            <a:avLst/>
          </a:prstGeom>
          <a:solidFill>
            <a:srgbClr val="92D050"/>
          </a:solidFill>
          <a:ln>
            <a:solidFill>
              <a:schemeClr val="accent6"/>
            </a:solidFill>
          </a:ln>
        </p:spPr>
        <p:txBody>
          <a:bodyPr wrap="square" lIns="82058" tIns="41029" rIns="82058" bIns="41029" rtlCol="0">
            <a:spAutoFit/>
          </a:bodyPr>
          <a:lstStyle/>
          <a:p>
            <a:r>
              <a:rPr lang="en-US" dirty="0" err="1" smtClean="0"/>
              <a:t>Зах</a:t>
            </a:r>
            <a:r>
              <a:rPr lang="en-US" dirty="0" smtClean="0"/>
              <a:t> </a:t>
            </a:r>
            <a:r>
              <a:rPr lang="en-US" dirty="0" err="1" smtClean="0"/>
              <a:t>зээлийн</a:t>
            </a:r>
            <a:r>
              <a:rPr lang="en-US" dirty="0" smtClean="0"/>
              <a:t> </a:t>
            </a:r>
            <a:r>
              <a:rPr lang="en-US" dirty="0" err="1" smtClean="0"/>
              <a:t>ба</a:t>
            </a:r>
            <a:r>
              <a:rPr lang="en-US" dirty="0" smtClean="0"/>
              <a:t> </a:t>
            </a:r>
            <a:r>
              <a:rPr lang="en-US" dirty="0" err="1" smtClean="0"/>
              <a:t>олон</a:t>
            </a:r>
            <a:r>
              <a:rPr lang="en-US" dirty="0" smtClean="0"/>
              <a:t> </a:t>
            </a:r>
            <a:r>
              <a:rPr lang="en-US" dirty="0" err="1" smtClean="0"/>
              <a:t>нийтийн</a:t>
            </a:r>
            <a:r>
              <a:rPr lang="en-US" dirty="0" smtClean="0"/>
              <a:t> </a:t>
            </a:r>
            <a:r>
              <a:rPr lang="en-US" dirty="0" err="1" smtClean="0"/>
              <a:t>хяналт</a:t>
            </a:r>
            <a:r>
              <a:rPr lang="en-US" dirty="0" smtClean="0"/>
              <a:t> </a:t>
            </a:r>
            <a:r>
              <a:rPr lang="en-US" dirty="0" err="1" smtClean="0"/>
              <a:t>сул</a:t>
            </a:r>
            <a:endParaRPr lang="en-US" dirty="0"/>
          </a:p>
        </p:txBody>
      </p:sp>
      <p:sp>
        <p:nvSpPr>
          <p:cNvPr id="6" name="TextBox 5"/>
          <p:cNvSpPr txBox="1"/>
          <p:nvPr/>
        </p:nvSpPr>
        <p:spPr>
          <a:xfrm>
            <a:off x="277091" y="3164315"/>
            <a:ext cx="1870364" cy="636857"/>
          </a:xfrm>
          <a:prstGeom prst="rect">
            <a:avLst/>
          </a:prstGeom>
          <a:solidFill>
            <a:srgbClr val="92D050"/>
          </a:solidFill>
          <a:ln>
            <a:solidFill>
              <a:schemeClr val="accent6"/>
            </a:solidFill>
          </a:ln>
        </p:spPr>
        <p:txBody>
          <a:bodyPr wrap="square" lIns="82058" tIns="41029" rIns="82058" bIns="41029" rtlCol="0">
            <a:spAutoFit/>
          </a:bodyPr>
          <a:lstStyle/>
          <a:p>
            <a:r>
              <a:rPr lang="en-US" dirty="0" err="1" smtClean="0"/>
              <a:t>Хөрөнгийн</a:t>
            </a:r>
            <a:r>
              <a:rPr lang="en-US" dirty="0" smtClean="0"/>
              <a:t> </a:t>
            </a:r>
            <a:r>
              <a:rPr lang="en-US" dirty="0" err="1" smtClean="0"/>
              <a:t>зах</a:t>
            </a:r>
            <a:r>
              <a:rPr lang="en-US" dirty="0" smtClean="0"/>
              <a:t> </a:t>
            </a:r>
            <a:r>
              <a:rPr lang="en-US" dirty="0" err="1" smtClean="0"/>
              <a:t>зээлд</a:t>
            </a:r>
            <a:r>
              <a:rPr lang="en-US" dirty="0" smtClean="0"/>
              <a:t> </a:t>
            </a:r>
            <a:r>
              <a:rPr lang="en-US" dirty="0" err="1" smtClean="0"/>
              <a:t>гарц</a:t>
            </a:r>
            <a:r>
              <a:rPr lang="en-US" dirty="0" smtClean="0"/>
              <a:t> </a:t>
            </a:r>
            <a:r>
              <a:rPr lang="en-US" dirty="0" err="1" smtClean="0"/>
              <a:t>муу</a:t>
            </a:r>
            <a:endParaRPr lang="en-US" dirty="0"/>
          </a:p>
        </p:txBody>
      </p:sp>
      <p:sp>
        <p:nvSpPr>
          <p:cNvPr id="7" name="TextBox 6"/>
          <p:cNvSpPr txBox="1"/>
          <p:nvPr/>
        </p:nvSpPr>
        <p:spPr>
          <a:xfrm>
            <a:off x="279722" y="4235824"/>
            <a:ext cx="1870364" cy="913856"/>
          </a:xfrm>
          <a:prstGeom prst="rect">
            <a:avLst/>
          </a:prstGeom>
          <a:solidFill>
            <a:srgbClr val="92D050"/>
          </a:solidFill>
          <a:ln>
            <a:solidFill>
              <a:schemeClr val="accent6"/>
            </a:solidFill>
          </a:ln>
        </p:spPr>
        <p:txBody>
          <a:bodyPr wrap="square" lIns="82058" tIns="41029" rIns="82058" bIns="41029" rtlCol="0">
            <a:spAutoFit/>
          </a:bodyPr>
          <a:lstStyle/>
          <a:p>
            <a:r>
              <a:rPr lang="en-US" dirty="0" err="1" smtClean="0"/>
              <a:t>Ашиг</a:t>
            </a:r>
            <a:r>
              <a:rPr lang="en-US" dirty="0" smtClean="0"/>
              <a:t> </a:t>
            </a:r>
            <a:r>
              <a:rPr lang="en-US" dirty="0" err="1" smtClean="0"/>
              <a:t>сонирхолын</a:t>
            </a:r>
            <a:r>
              <a:rPr lang="en-US" dirty="0" smtClean="0"/>
              <a:t> </a:t>
            </a:r>
            <a:r>
              <a:rPr lang="en-US" dirty="0" err="1" smtClean="0"/>
              <a:t>зөрчил</a:t>
            </a:r>
            <a:endParaRPr lang="en-US" dirty="0"/>
          </a:p>
        </p:txBody>
      </p:sp>
      <p:sp>
        <p:nvSpPr>
          <p:cNvPr id="8" name="TextBox 7"/>
          <p:cNvSpPr txBox="1"/>
          <p:nvPr/>
        </p:nvSpPr>
        <p:spPr>
          <a:xfrm>
            <a:off x="279722" y="5311588"/>
            <a:ext cx="1870364" cy="636857"/>
          </a:xfrm>
          <a:prstGeom prst="rect">
            <a:avLst/>
          </a:prstGeom>
          <a:solidFill>
            <a:srgbClr val="92D050"/>
          </a:solidFill>
          <a:ln>
            <a:solidFill>
              <a:schemeClr val="accent6"/>
            </a:solidFill>
          </a:ln>
        </p:spPr>
        <p:txBody>
          <a:bodyPr wrap="square" lIns="82058" tIns="41029" rIns="82058" bIns="41029" rtlCol="0">
            <a:spAutoFit/>
          </a:bodyPr>
          <a:lstStyle/>
          <a:p>
            <a:r>
              <a:rPr lang="en-US" dirty="0" err="1" smtClean="0"/>
              <a:t>Улс</a:t>
            </a:r>
            <a:r>
              <a:rPr lang="en-US" dirty="0" smtClean="0"/>
              <a:t> </a:t>
            </a:r>
            <a:r>
              <a:rPr lang="en-US" dirty="0" err="1" smtClean="0"/>
              <a:t>төрийн</a:t>
            </a:r>
            <a:r>
              <a:rPr lang="en-US" dirty="0" smtClean="0"/>
              <a:t> </a:t>
            </a:r>
            <a:r>
              <a:rPr lang="en-US" dirty="0" err="1" smtClean="0"/>
              <a:t>оролцоо</a:t>
            </a:r>
            <a:endParaRPr lang="en-US" dirty="0"/>
          </a:p>
        </p:txBody>
      </p:sp>
      <p:sp>
        <p:nvSpPr>
          <p:cNvPr id="9" name="Right Arrow 8"/>
          <p:cNvSpPr/>
          <p:nvPr/>
        </p:nvSpPr>
        <p:spPr bwMode="auto">
          <a:xfrm>
            <a:off x="2286000" y="3108951"/>
            <a:ext cx="1108364" cy="735333"/>
          </a:xfrm>
          <a:prstGeom prst="right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square" lIns="82058" tIns="41029" rIns="82058" bIns="41029" numCol="1" rtlCol="0" anchor="ctr" anchorCtr="0" compatLnSpc="1">
            <a:prstTxWarp prst="textNoShape">
              <a:avLst/>
            </a:prstTxWarp>
          </a:bodyPr>
          <a:lstStyle/>
          <a:p>
            <a:pPr defTabSz="410291" fontAlgn="base">
              <a:spcBef>
                <a:spcPct val="0"/>
              </a:spcBef>
              <a:spcAft>
                <a:spcPct val="0"/>
              </a:spcAft>
            </a:pPr>
            <a:endParaRPr lang="en-US" sz="3600">
              <a:latin typeface="Arial" pitchFamily="34" charset="0"/>
            </a:endParaRPr>
          </a:p>
        </p:txBody>
      </p:sp>
      <p:sp>
        <p:nvSpPr>
          <p:cNvPr id="10" name="TextBox 9"/>
          <p:cNvSpPr txBox="1"/>
          <p:nvPr/>
        </p:nvSpPr>
        <p:spPr>
          <a:xfrm>
            <a:off x="3463636" y="1344706"/>
            <a:ext cx="2078182" cy="4237844"/>
          </a:xfrm>
          <a:prstGeom prst="rect">
            <a:avLst/>
          </a:prstGeom>
          <a:solidFill>
            <a:srgbClr val="FFC000"/>
          </a:solidFill>
          <a:ln>
            <a:solidFill>
              <a:schemeClr val="accent6"/>
            </a:solidFill>
          </a:ln>
        </p:spPr>
        <p:txBody>
          <a:bodyPr wrap="square" lIns="82058" tIns="41029" rIns="82058" bIns="41029" rtlCol="0">
            <a:spAutoFit/>
          </a:bodyPr>
          <a:lstStyle/>
          <a:p>
            <a:endParaRPr lang="en-US" dirty="0" smtClean="0"/>
          </a:p>
          <a:p>
            <a:endParaRPr lang="en-US" dirty="0"/>
          </a:p>
          <a:p>
            <a:endParaRPr lang="en-US" dirty="0" smtClean="0"/>
          </a:p>
          <a:p>
            <a:endParaRPr lang="en-US" dirty="0"/>
          </a:p>
          <a:p>
            <a:endParaRPr lang="en-US" dirty="0" smtClean="0"/>
          </a:p>
          <a:p>
            <a:pPr algn="ctr"/>
            <a:endParaRPr lang="en-US" dirty="0" smtClean="0"/>
          </a:p>
          <a:p>
            <a:pPr algn="ctr"/>
            <a:r>
              <a:rPr lang="en-US" dirty="0" err="1" smtClean="0"/>
              <a:t>Удирдлага</a:t>
            </a:r>
            <a:r>
              <a:rPr lang="en-US" dirty="0" smtClean="0"/>
              <a:t>, </a:t>
            </a:r>
            <a:r>
              <a:rPr lang="en-US" dirty="0" err="1" smtClean="0"/>
              <a:t>хяналт</a:t>
            </a:r>
            <a:r>
              <a:rPr lang="en-US" dirty="0" smtClean="0"/>
              <a:t> </a:t>
            </a:r>
            <a:r>
              <a:rPr lang="en-US" dirty="0" err="1" smtClean="0"/>
              <a:t>сул</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1" name="Right Arrow 10"/>
          <p:cNvSpPr/>
          <p:nvPr/>
        </p:nvSpPr>
        <p:spPr bwMode="auto">
          <a:xfrm>
            <a:off x="5680363" y="3092824"/>
            <a:ext cx="1108364" cy="735333"/>
          </a:xfrm>
          <a:prstGeom prst="right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square" lIns="82058" tIns="41029" rIns="82058" bIns="41029" numCol="1" rtlCol="0" anchor="ctr" anchorCtr="0" compatLnSpc="1">
            <a:prstTxWarp prst="textNoShape">
              <a:avLst/>
            </a:prstTxWarp>
          </a:bodyPr>
          <a:lstStyle/>
          <a:p>
            <a:pPr defTabSz="410291" fontAlgn="base">
              <a:spcBef>
                <a:spcPct val="0"/>
              </a:spcBef>
              <a:spcAft>
                <a:spcPct val="0"/>
              </a:spcAft>
            </a:pPr>
            <a:endParaRPr lang="en-US" sz="3600">
              <a:latin typeface="Arial" pitchFamily="34" charset="0"/>
            </a:endParaRPr>
          </a:p>
        </p:txBody>
      </p:sp>
      <p:sp>
        <p:nvSpPr>
          <p:cNvPr id="12" name="TextBox 11"/>
          <p:cNvSpPr txBox="1"/>
          <p:nvPr/>
        </p:nvSpPr>
        <p:spPr>
          <a:xfrm>
            <a:off x="6858000" y="1235768"/>
            <a:ext cx="1870364" cy="1067744"/>
          </a:xfrm>
          <a:prstGeom prst="rect">
            <a:avLst/>
          </a:prstGeom>
          <a:solidFill>
            <a:srgbClr val="0FDCE1"/>
          </a:solidFill>
          <a:ln>
            <a:solidFill>
              <a:schemeClr val="accent6"/>
            </a:solidFill>
          </a:ln>
        </p:spPr>
        <p:txBody>
          <a:bodyPr wrap="square" lIns="82058" tIns="41029" rIns="82058" bIns="41029" rtlCol="0">
            <a:spAutoFit/>
          </a:bodyPr>
          <a:lstStyle/>
          <a:p>
            <a:r>
              <a:rPr lang="en-US" sz="1600" dirty="0" smtClean="0"/>
              <a:t>a. </a:t>
            </a:r>
            <a:r>
              <a:rPr lang="en-US" sz="1600" dirty="0" err="1" smtClean="0"/>
              <a:t>Төслийн</a:t>
            </a:r>
            <a:r>
              <a:rPr lang="en-US" sz="1600" dirty="0" smtClean="0"/>
              <a:t> </a:t>
            </a:r>
            <a:r>
              <a:rPr lang="en-US" sz="1600" dirty="0" err="1" smtClean="0"/>
              <a:t>бүтээн</a:t>
            </a:r>
            <a:r>
              <a:rPr lang="en-US" sz="1600" dirty="0" smtClean="0"/>
              <a:t> </a:t>
            </a:r>
            <a:r>
              <a:rPr lang="en-US" sz="1600" dirty="0" err="1" smtClean="0"/>
              <a:t>байгуулалт</a:t>
            </a:r>
            <a:r>
              <a:rPr lang="en-US" sz="1600" dirty="0" smtClean="0"/>
              <a:t>, </a:t>
            </a:r>
            <a:r>
              <a:rPr lang="en-US" sz="1600" dirty="0" err="1" smtClean="0"/>
              <a:t>орлого</a:t>
            </a:r>
            <a:r>
              <a:rPr lang="en-US" sz="1600" dirty="0" smtClean="0"/>
              <a:t> </a:t>
            </a:r>
            <a:r>
              <a:rPr lang="en-US" sz="1600" dirty="0" err="1" smtClean="0"/>
              <a:t>хураалт</a:t>
            </a:r>
            <a:r>
              <a:rPr lang="en-US" sz="1600" dirty="0" smtClean="0"/>
              <a:t> </a:t>
            </a:r>
            <a:r>
              <a:rPr lang="en-US" sz="1600" dirty="0" err="1" smtClean="0"/>
              <a:t>үр</a:t>
            </a:r>
            <a:r>
              <a:rPr lang="en-US" sz="1600" dirty="0" smtClean="0"/>
              <a:t> </a:t>
            </a:r>
            <a:r>
              <a:rPr lang="en-US" sz="1600" dirty="0" err="1" smtClean="0"/>
              <a:t>ашиг</a:t>
            </a:r>
            <a:r>
              <a:rPr lang="en-US" sz="1600" dirty="0" smtClean="0"/>
              <a:t> </a:t>
            </a:r>
            <a:r>
              <a:rPr lang="en-US" sz="1600" dirty="0" err="1" smtClean="0"/>
              <a:t>муутай</a:t>
            </a:r>
            <a:endParaRPr lang="en-US" sz="1600" dirty="0"/>
          </a:p>
        </p:txBody>
      </p:sp>
      <p:sp>
        <p:nvSpPr>
          <p:cNvPr id="13" name="TextBox 12"/>
          <p:cNvSpPr txBox="1"/>
          <p:nvPr/>
        </p:nvSpPr>
        <p:spPr>
          <a:xfrm>
            <a:off x="6858000" y="3164314"/>
            <a:ext cx="1870364" cy="821523"/>
          </a:xfrm>
          <a:prstGeom prst="rect">
            <a:avLst/>
          </a:prstGeom>
          <a:solidFill>
            <a:srgbClr val="0FDCE1"/>
          </a:solidFill>
          <a:ln>
            <a:solidFill>
              <a:schemeClr val="accent6"/>
            </a:solidFill>
          </a:ln>
        </p:spPr>
        <p:txBody>
          <a:bodyPr wrap="square" lIns="82058" tIns="41029" rIns="82058" bIns="41029" rtlCol="0">
            <a:spAutoFit/>
          </a:bodyPr>
          <a:lstStyle/>
          <a:p>
            <a:r>
              <a:rPr lang="en-US" sz="1600" dirty="0" smtClean="0"/>
              <a:t>b. </a:t>
            </a:r>
            <a:r>
              <a:rPr lang="en-US" sz="1600" dirty="0" err="1" smtClean="0"/>
              <a:t>Нийтээрээ</a:t>
            </a:r>
            <a:r>
              <a:rPr lang="en-US" sz="1600" dirty="0" smtClean="0"/>
              <a:t> </a:t>
            </a:r>
            <a:r>
              <a:rPr lang="en-US" sz="1600" dirty="0" err="1" smtClean="0"/>
              <a:t>хүртэх</a:t>
            </a:r>
            <a:r>
              <a:rPr lang="en-US" sz="1600" dirty="0" smtClean="0"/>
              <a:t> </a:t>
            </a:r>
            <a:r>
              <a:rPr lang="en-US" sz="1600" dirty="0" err="1" smtClean="0"/>
              <a:t>орлогын</a:t>
            </a:r>
            <a:r>
              <a:rPr lang="en-US" sz="1600" dirty="0" smtClean="0"/>
              <a:t> </a:t>
            </a:r>
            <a:r>
              <a:rPr lang="en-US" sz="1600" dirty="0" err="1" smtClean="0"/>
              <a:t>удирдлага</a:t>
            </a:r>
            <a:r>
              <a:rPr lang="en-US" sz="1600" dirty="0" smtClean="0"/>
              <a:t> </a:t>
            </a:r>
            <a:r>
              <a:rPr lang="en-US" sz="1600" dirty="0" err="1" smtClean="0"/>
              <a:t>хяналтгүй</a:t>
            </a:r>
            <a:endParaRPr lang="en-US" sz="1600" dirty="0"/>
          </a:p>
        </p:txBody>
      </p:sp>
      <p:sp>
        <p:nvSpPr>
          <p:cNvPr id="14" name="TextBox 13"/>
          <p:cNvSpPr txBox="1"/>
          <p:nvPr/>
        </p:nvSpPr>
        <p:spPr>
          <a:xfrm>
            <a:off x="6858000" y="4706471"/>
            <a:ext cx="1870364" cy="575302"/>
          </a:xfrm>
          <a:prstGeom prst="rect">
            <a:avLst/>
          </a:prstGeom>
          <a:solidFill>
            <a:srgbClr val="0FDCE1"/>
          </a:solidFill>
          <a:ln>
            <a:solidFill>
              <a:schemeClr val="accent6"/>
            </a:solidFill>
          </a:ln>
        </p:spPr>
        <p:txBody>
          <a:bodyPr wrap="square" lIns="82058" tIns="41029" rIns="82058" bIns="41029" rtlCol="0">
            <a:spAutoFit/>
          </a:bodyPr>
          <a:lstStyle/>
          <a:p>
            <a:r>
              <a:rPr lang="en-US" sz="1600" dirty="0" smtClean="0"/>
              <a:t>c. </a:t>
            </a:r>
            <a:r>
              <a:rPr lang="en-US" sz="1600" dirty="0" err="1" smtClean="0"/>
              <a:t>Иргэдтэй</a:t>
            </a:r>
            <a:r>
              <a:rPr lang="en-US" sz="1600" dirty="0" smtClean="0"/>
              <a:t> </a:t>
            </a:r>
            <a:r>
              <a:rPr lang="en-US" sz="1600" dirty="0" err="1" smtClean="0"/>
              <a:t>харилцаа</a:t>
            </a:r>
            <a:r>
              <a:rPr lang="en-US" sz="1600" dirty="0" smtClean="0"/>
              <a:t> </a:t>
            </a:r>
            <a:r>
              <a:rPr lang="en-US" sz="1600" dirty="0" err="1" smtClean="0"/>
              <a:t>муутай</a:t>
            </a:r>
            <a:endParaRPr lang="en-US" sz="1600" dirty="0"/>
          </a:p>
        </p:txBody>
      </p:sp>
    </p:spTree>
    <p:extLst>
      <p:ext uri="{BB962C8B-B14F-4D97-AF65-F5344CB8AC3E}">
        <p14:creationId xmlns:p14="http://schemas.microsoft.com/office/powerpoint/2010/main" val="3277925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vmjZ8szZUK7nIEuDxYW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vmjZ8szZUK7nIEuDxYWq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9909</TotalTime>
  <Words>2452</Words>
  <Application>Microsoft Macintosh PowerPoint</Application>
  <PresentationFormat>On-screen Show (4:3)</PresentationFormat>
  <Paragraphs>615</Paragraphs>
  <Slides>52</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Chart</vt:lpstr>
      <vt:lpstr>Олборлох салбарын төрийн өмчит компанийн засаглалын зарим асуудал</vt:lpstr>
      <vt:lpstr>Танилцуулгын тойм </vt:lpstr>
      <vt:lpstr>ТӨК-ний үйл ажиллагааны цар хүрээ</vt:lpstr>
      <vt:lpstr>Газрын тосны салбарын хамгийн том 60 үйлдвэрлэгч улсын 90% нь ТӨК-тай байна</vt:lpstr>
      <vt:lpstr>Дотооддоо ноёрхдог, гадаадад үйл ажиллагаагаа тэлж буй</vt:lpstr>
      <vt:lpstr>Үндсэн зарчим: Чатхам хаузын зарчим</vt:lpstr>
      <vt:lpstr> </vt:lpstr>
      <vt:lpstr>Төрийн өмчийн компанийн оролцооны давуу тал, эрсдэл</vt:lpstr>
      <vt:lpstr>ТӨК томоохон үүрэг гүйцэтгэж байгаа нь ямар эрсдэл дагуулдаг вэ?</vt:lpstr>
      <vt:lpstr>Төслийн бүтээн байгуулалт, орлого хураалт үр ашиг муутай </vt:lpstr>
      <vt:lpstr>ТӨК нь хөрөнгийн зах зээлд сайн гарцтай байх ёстой…..</vt:lpstr>
      <vt:lpstr>PowerPoint Presentation</vt:lpstr>
      <vt:lpstr>Pemex – Хангалттай түвшинд хөрөнгө оруулж чаддаггүй</vt:lpstr>
      <vt:lpstr>.…гэхдээ орлогын ихээхэн хэсгийг компаниуд үлдээх юм бол давхар төсөв бий болох эрсдлийг бий болгодог</vt:lpstr>
      <vt:lpstr>Төсвөөс гадуурх зарцуулалт</vt:lpstr>
      <vt:lpstr>PowerPoint Presentation</vt:lpstr>
      <vt:lpstr>PDVSA-н зарцуулалт, тэрбум $, 2012</vt:lpstr>
      <vt:lpstr>Non-oil responsibilities of selected NOCs</vt:lpstr>
      <vt:lpstr>Түлшний татаасын өртөг</vt:lpstr>
      <vt:lpstr>Иргэдтэй харилцах харилцаа сул</vt:lpstr>
      <vt:lpstr>ТӨК-н засаглал (эзэн-гүйцэтгэгчийн асуудал)</vt:lpstr>
      <vt:lpstr>Баялагийн засаглалын индекс гэж юу вэ (RGI)?</vt:lpstr>
      <vt:lpstr>Индексийг хэрхэн гаргадаг вэ? </vt:lpstr>
      <vt:lpstr>Индексийн бүтэц</vt:lpstr>
      <vt:lpstr>58 улсын БЗИ дээр үзүүлсэн үр дүн</vt:lpstr>
      <vt:lpstr>58 улсын БЗИ дээр үзүүлсэн үр дүн</vt:lpstr>
      <vt:lpstr>Монгол Улсын оноо</vt:lpstr>
      <vt:lpstr>Хэрэгцээ илүү их улс оронд ил тод бус байна</vt:lpstr>
      <vt:lpstr>Баялгийн засаглалын индекс – ТӨК-ийн үнэлгээ</vt:lpstr>
      <vt:lpstr>Төрийн өмчит компани (нийт 45)</vt:lpstr>
      <vt:lpstr>Уул уурхайн салбар дахь төрийн өмчит компани</vt:lpstr>
      <vt:lpstr>Норвег, Монголын оноо</vt:lpstr>
      <vt:lpstr>Өмчийн оролцоо ба дундаж оноо</vt:lpstr>
      <vt:lpstr>Төрийн өмчийн оролцоотой компани</vt:lpstr>
      <vt:lpstr>БЗИ – ТӨК-ийн гүйцэтгэлд сөргөөр нөлөөлж буй нийтлэг хүндрэлтэй асуудлууд</vt:lpstr>
      <vt:lpstr>БЗИ юуг өгүүлж байна?</vt:lpstr>
      <vt:lpstr>БЗИ юуг өгүүлж байна?</vt:lpstr>
      <vt:lpstr>БЗИ юуг өгүүлж байна?</vt:lpstr>
      <vt:lpstr>Олборлох үйлдвэрлэлийн ил тод байдлын санаачлага</vt:lpstr>
      <vt:lpstr>ОҮИТБС-ын үндсэн зарчим</vt:lpstr>
      <vt:lpstr>ОҮИТБС-олон улсын санаачлага</vt:lpstr>
      <vt:lpstr>2013 онд 1 их наяд долларын хэмжээний орлогыг ил тайлагнасан</vt:lpstr>
      <vt:lpstr>ОҮИТБС-ын хүрээнд юуг ил тод болгож байна вэ? </vt:lpstr>
      <vt:lpstr>Орлогын ил тод байдлаас цааш...</vt:lpstr>
      <vt:lpstr>Шилдэг туршлага, стандарт (ОҮИТБС)</vt:lpstr>
      <vt:lpstr>Шилдэг туршлага, стандарт: (ОҮИТБС)</vt:lpstr>
      <vt:lpstr>Шилдэг туршлага, стандарт (ОУВС)</vt:lpstr>
      <vt:lpstr>Шилдэг туршлага, стандарт (ЭЗХАХБ)</vt:lpstr>
      <vt:lpstr>Дэлхийн банкны Үндэсний газрын тосны компанийн гүйцэтгэлийг үнэлэх аргачлал</vt:lpstr>
      <vt:lpstr>Чатхам Хауз-ын Үндэсний газрын тосны салбарын сайн засаглалын тухай баримт бичиг</vt:lpstr>
      <vt:lpstr>ББЗХ-ийн Эрдэнэс Монгол-д өгөх зөвлөмж</vt:lpstr>
      <vt:lpstr>Баярлалаа!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Brouwer</dc:creator>
  <cp:lastModifiedBy>Dorjdari Namkhaijantsan</cp:lastModifiedBy>
  <cp:revision>864</cp:revision>
  <cp:lastPrinted>2012-09-20T18:03:31Z</cp:lastPrinted>
  <dcterms:created xsi:type="dcterms:W3CDTF">2012-10-25T12:58:09Z</dcterms:created>
  <dcterms:modified xsi:type="dcterms:W3CDTF">2014-10-29T07:25:12Z</dcterms:modified>
</cp:coreProperties>
</file>